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1"/>
  </p:notesMasterIdLst>
  <p:sldIdLst>
    <p:sldId id="256" r:id="rId2"/>
    <p:sldId id="268" r:id="rId3"/>
    <p:sldId id="259" r:id="rId4"/>
    <p:sldId id="261" r:id="rId5"/>
    <p:sldId id="273" r:id="rId6"/>
    <p:sldId id="276" r:id="rId7"/>
    <p:sldId id="274" r:id="rId8"/>
    <p:sldId id="277" r:id="rId9"/>
    <p:sldId id="275" r:id="rId10"/>
    <p:sldId id="278" r:id="rId11"/>
    <p:sldId id="266" r:id="rId12"/>
    <p:sldId id="265" r:id="rId13"/>
    <p:sldId id="263" r:id="rId14"/>
    <p:sldId id="264" r:id="rId15"/>
    <p:sldId id="267" r:id="rId16"/>
    <p:sldId id="270" r:id="rId17"/>
    <p:sldId id="279" r:id="rId18"/>
    <p:sldId id="271" r:id="rId19"/>
    <p:sldId id="26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2" autoAdjust="0"/>
    <p:restoredTop sz="94660"/>
  </p:normalViewPr>
  <p:slideViewPr>
    <p:cSldViewPr snapToGrid="0">
      <p:cViewPr varScale="1">
        <p:scale>
          <a:sx n="142" d="100"/>
          <a:sy n="142" d="100"/>
        </p:scale>
        <p:origin x="152" y="88"/>
      </p:cViewPr>
      <p:guideLst/>
    </p:cSldViewPr>
  </p:slideViewPr>
  <p:notesTextViewPr>
    <p:cViewPr>
      <p:scale>
        <a:sx n="1" d="1"/>
        <a:sy n="1" d="1"/>
      </p:scale>
      <p:origin x="0" y="0"/>
    </p:cViewPr>
  </p:notesTextViewPr>
  <p:sorterViewPr>
    <p:cViewPr>
      <p:scale>
        <a:sx n="129" d="100"/>
        <a:sy n="12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4B96E-71B8-44A7-A43B-CE3952D7CC59}"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C362D-F304-4313-80E3-627EE90D13A4}" type="slidenum">
              <a:rPr lang="en-US" smtClean="0"/>
              <a:t>‹#›</a:t>
            </a:fld>
            <a:endParaRPr lang="en-US"/>
          </a:p>
        </p:txBody>
      </p:sp>
    </p:spTree>
    <p:extLst>
      <p:ext uri="{BB962C8B-B14F-4D97-AF65-F5344CB8AC3E}">
        <p14:creationId xmlns:p14="http://schemas.microsoft.com/office/powerpoint/2010/main" val="411245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AB4C0-D425-6622-6E7A-8EC939B1B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A42D4-CFE7-4D74-78CB-F69BBDB87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C6B54-3DBB-2050-2C9C-DF0302920C99}"/>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0E103F71-0259-9681-FBB5-5FB208C8DFE9}"/>
              </a:ext>
            </a:extLst>
          </p:cNvPr>
          <p:cNvSpPr>
            <a:spLocks noGrp="1"/>
          </p:cNvSpPr>
          <p:nvPr>
            <p:ph type="sldNum" sz="quarter" idx="5"/>
          </p:nvPr>
        </p:nvSpPr>
        <p:spPr/>
        <p:txBody>
          <a:bodyPr/>
          <a:lstStyle/>
          <a:p>
            <a:fld id="{7F4C362D-F304-4313-80E3-627EE90D13A4}" type="slidenum">
              <a:rPr lang="en-US" smtClean="0"/>
              <a:t>5</a:t>
            </a:fld>
            <a:endParaRPr lang="en-US"/>
          </a:p>
        </p:txBody>
      </p:sp>
    </p:spTree>
    <p:extLst>
      <p:ext uri="{BB962C8B-B14F-4D97-AF65-F5344CB8AC3E}">
        <p14:creationId xmlns:p14="http://schemas.microsoft.com/office/powerpoint/2010/main" val="238769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3C5C-863C-AE0B-1080-648438458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517DC-01C1-D1AC-6089-33389ABEA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C322D-632F-51D9-135F-C31983AFCA89}"/>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25CC382D-C295-4366-DF97-28738E5FD526}"/>
              </a:ext>
            </a:extLst>
          </p:cNvPr>
          <p:cNvSpPr>
            <a:spLocks noGrp="1"/>
          </p:cNvSpPr>
          <p:nvPr>
            <p:ph type="sldNum" sz="quarter" idx="5"/>
          </p:nvPr>
        </p:nvSpPr>
        <p:spPr/>
        <p:txBody>
          <a:bodyPr/>
          <a:lstStyle/>
          <a:p>
            <a:fld id="{7F4C362D-F304-4313-80E3-627EE90D13A4}" type="slidenum">
              <a:rPr lang="en-US" smtClean="0"/>
              <a:t>6</a:t>
            </a:fld>
            <a:endParaRPr lang="en-US"/>
          </a:p>
        </p:txBody>
      </p:sp>
    </p:spTree>
    <p:extLst>
      <p:ext uri="{BB962C8B-B14F-4D97-AF65-F5344CB8AC3E}">
        <p14:creationId xmlns:p14="http://schemas.microsoft.com/office/powerpoint/2010/main" val="420598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3D547-5ECF-930E-7FB6-51F608C65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60A1E-83FE-2594-1CAC-F5B9B0E84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67863-8859-0159-6F3D-EA8DA7F11017}"/>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1BE7E22C-FC89-DA95-FD50-CA38B5C24F73}"/>
              </a:ext>
            </a:extLst>
          </p:cNvPr>
          <p:cNvSpPr>
            <a:spLocks noGrp="1"/>
          </p:cNvSpPr>
          <p:nvPr>
            <p:ph type="sldNum" sz="quarter" idx="5"/>
          </p:nvPr>
        </p:nvSpPr>
        <p:spPr/>
        <p:txBody>
          <a:bodyPr/>
          <a:lstStyle/>
          <a:p>
            <a:fld id="{7F4C362D-F304-4313-80E3-627EE90D13A4}" type="slidenum">
              <a:rPr lang="en-US" smtClean="0"/>
              <a:t>7</a:t>
            </a:fld>
            <a:endParaRPr lang="en-US"/>
          </a:p>
        </p:txBody>
      </p:sp>
    </p:spTree>
    <p:extLst>
      <p:ext uri="{BB962C8B-B14F-4D97-AF65-F5344CB8AC3E}">
        <p14:creationId xmlns:p14="http://schemas.microsoft.com/office/powerpoint/2010/main" val="205906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E6AAC-754E-2A2F-D9E6-DF6001EDC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2372B-EA85-2381-461A-9A929C863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D7D7D-9D90-E497-CB4C-93EB1522755F}"/>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B41C488E-EC1B-6EA6-5906-31E91C0B1099}"/>
              </a:ext>
            </a:extLst>
          </p:cNvPr>
          <p:cNvSpPr>
            <a:spLocks noGrp="1"/>
          </p:cNvSpPr>
          <p:nvPr>
            <p:ph type="sldNum" sz="quarter" idx="5"/>
          </p:nvPr>
        </p:nvSpPr>
        <p:spPr/>
        <p:txBody>
          <a:bodyPr/>
          <a:lstStyle/>
          <a:p>
            <a:fld id="{7F4C362D-F304-4313-80E3-627EE90D13A4}" type="slidenum">
              <a:rPr lang="en-US" smtClean="0"/>
              <a:t>8</a:t>
            </a:fld>
            <a:endParaRPr lang="en-US"/>
          </a:p>
        </p:txBody>
      </p:sp>
    </p:spTree>
    <p:extLst>
      <p:ext uri="{BB962C8B-B14F-4D97-AF65-F5344CB8AC3E}">
        <p14:creationId xmlns:p14="http://schemas.microsoft.com/office/powerpoint/2010/main" val="226885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3CB3-95D4-6173-A374-9FA56F20C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45AE2-AB94-FFC6-49D9-173FFF679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9D0AA-CEB3-C315-4C03-A2958E5F7AB5}"/>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9620B894-E366-E821-D261-5B968BC06350}"/>
              </a:ext>
            </a:extLst>
          </p:cNvPr>
          <p:cNvSpPr>
            <a:spLocks noGrp="1"/>
          </p:cNvSpPr>
          <p:nvPr>
            <p:ph type="sldNum" sz="quarter" idx="5"/>
          </p:nvPr>
        </p:nvSpPr>
        <p:spPr/>
        <p:txBody>
          <a:bodyPr/>
          <a:lstStyle/>
          <a:p>
            <a:fld id="{7F4C362D-F304-4313-80E3-627EE90D13A4}" type="slidenum">
              <a:rPr lang="en-US" smtClean="0"/>
              <a:t>9</a:t>
            </a:fld>
            <a:endParaRPr lang="en-US"/>
          </a:p>
        </p:txBody>
      </p:sp>
    </p:spTree>
    <p:extLst>
      <p:ext uri="{BB962C8B-B14F-4D97-AF65-F5344CB8AC3E}">
        <p14:creationId xmlns:p14="http://schemas.microsoft.com/office/powerpoint/2010/main" val="181517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5EFC-606F-1EAC-1D68-01D7FF93F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EACD9-7348-19F1-4DCC-9ADF30AF5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71329-D780-38A7-9A07-38D64711ED82}"/>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99D323A1-89A4-0378-74D6-17E1F8B36DA4}"/>
              </a:ext>
            </a:extLst>
          </p:cNvPr>
          <p:cNvSpPr>
            <a:spLocks noGrp="1"/>
          </p:cNvSpPr>
          <p:nvPr>
            <p:ph type="sldNum" sz="quarter" idx="5"/>
          </p:nvPr>
        </p:nvSpPr>
        <p:spPr/>
        <p:txBody>
          <a:bodyPr/>
          <a:lstStyle/>
          <a:p>
            <a:fld id="{7F4C362D-F304-4313-80E3-627EE90D13A4}" type="slidenum">
              <a:rPr lang="en-US" smtClean="0"/>
              <a:t>10</a:t>
            </a:fld>
            <a:endParaRPr lang="en-US"/>
          </a:p>
        </p:txBody>
      </p:sp>
    </p:spTree>
    <p:extLst>
      <p:ext uri="{BB962C8B-B14F-4D97-AF65-F5344CB8AC3E}">
        <p14:creationId xmlns:p14="http://schemas.microsoft.com/office/powerpoint/2010/main" val="114089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36639-FF2E-0A3B-7231-5F8D55A3D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22C6E-5DAD-0EEE-97DB-8386B7F6B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3DFEB-3E54-4C97-7D3B-01270E2360FE}"/>
              </a:ext>
            </a:extLst>
          </p:cNvPr>
          <p:cNvSpPr>
            <a:spLocks noGrp="1"/>
          </p:cNvSpPr>
          <p:nvPr>
            <p:ph type="body" idx="1"/>
          </p:nvPr>
        </p:nvSpPr>
        <p:spPr/>
        <p:txBody>
          <a:bodyPr/>
          <a:lstStyle/>
          <a:p>
            <a:r>
              <a:rPr lang="en-US" dirty="0"/>
              <a:t>Bring Materials</a:t>
            </a:r>
          </a:p>
          <a:p>
            <a:endParaRPr lang="en-US" dirty="0"/>
          </a:p>
        </p:txBody>
      </p:sp>
      <p:sp>
        <p:nvSpPr>
          <p:cNvPr id="4" name="Slide Number Placeholder 3">
            <a:extLst>
              <a:ext uri="{FF2B5EF4-FFF2-40B4-BE49-F238E27FC236}">
                <a16:creationId xmlns:a16="http://schemas.microsoft.com/office/drawing/2014/main" id="{F9E49A4D-6268-1DCA-CDF7-E85C49D171D3}"/>
              </a:ext>
            </a:extLst>
          </p:cNvPr>
          <p:cNvSpPr>
            <a:spLocks noGrp="1"/>
          </p:cNvSpPr>
          <p:nvPr>
            <p:ph type="sldNum" sz="quarter" idx="5"/>
          </p:nvPr>
        </p:nvSpPr>
        <p:spPr/>
        <p:txBody>
          <a:bodyPr/>
          <a:lstStyle/>
          <a:p>
            <a:fld id="{7F4C362D-F304-4313-80E3-627EE90D13A4}" type="slidenum">
              <a:rPr lang="en-US" smtClean="0"/>
              <a:t>11</a:t>
            </a:fld>
            <a:endParaRPr lang="en-US"/>
          </a:p>
        </p:txBody>
      </p:sp>
    </p:spTree>
    <p:extLst>
      <p:ext uri="{BB962C8B-B14F-4D97-AF65-F5344CB8AC3E}">
        <p14:creationId xmlns:p14="http://schemas.microsoft.com/office/powerpoint/2010/main" val="415489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634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D072D98-15DC-49EC-9F17-90186C923FCE}"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107904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403067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975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163217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79436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1319014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1071432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384883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253858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72D98-15DC-49EC-9F17-90186C923FCE}"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358835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72D98-15DC-49EC-9F17-90186C923FCE}"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211347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72D98-15DC-49EC-9F17-90186C923FCE}"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12513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72D98-15DC-49EC-9F17-90186C923FCE}"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60603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72D98-15DC-49EC-9F17-90186C923FCE}"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318963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072D98-15DC-49EC-9F17-90186C923FCE}"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401623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072D98-15DC-49EC-9F17-90186C923FCE}"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D1730-2987-4E38-B4F0-82E26AC45623}" type="slidenum">
              <a:rPr lang="en-US" smtClean="0"/>
              <a:t>‹#›</a:t>
            </a:fld>
            <a:endParaRPr lang="en-US"/>
          </a:p>
        </p:txBody>
      </p:sp>
    </p:spTree>
    <p:extLst>
      <p:ext uri="{BB962C8B-B14F-4D97-AF65-F5344CB8AC3E}">
        <p14:creationId xmlns:p14="http://schemas.microsoft.com/office/powerpoint/2010/main" val="353271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D072D98-15DC-49EC-9F17-90186C923FCE}" type="datetimeFigureOut">
              <a:rPr lang="en-US" smtClean="0"/>
              <a:t>10/27/2025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FD1730-2987-4E38-B4F0-82E26AC45623}" type="slidenum">
              <a:rPr lang="en-US" smtClean="0"/>
              <a:t>‹#›</a:t>
            </a:fld>
            <a:endParaRPr lang="en-US"/>
          </a:p>
        </p:txBody>
      </p:sp>
    </p:spTree>
    <p:extLst>
      <p:ext uri="{BB962C8B-B14F-4D97-AF65-F5344CB8AC3E}">
        <p14:creationId xmlns:p14="http://schemas.microsoft.com/office/powerpoint/2010/main" val="1325822945"/>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jpe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jpeg"/><Relationship Id="rId4" Type="http://schemas.openxmlformats.org/officeDocument/2006/relationships/notesSlide" Target="../notesSlides/notesSlide6.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jpeg"/><Relationship Id="rId11" Type="http://schemas.openxmlformats.org/officeDocument/2006/relationships/image" Target="../media/image27.png"/><Relationship Id="rId5" Type="http://schemas.openxmlformats.org/officeDocument/2006/relationships/image" Target="../media/image28.jpe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Layout" Target="../slideLayouts/slideLayout1.xml"/><Relationship Id="rId1" Type="http://schemas.openxmlformats.org/officeDocument/2006/relationships/video" Target="https://www.youtube.com/embed/sfnsuS0-o58?feature=oembed" TargetMode="Externa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2.png"/><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0.gi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1.jpeg"/><Relationship Id="rId7"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11" Type="http://schemas.openxmlformats.org/officeDocument/2006/relationships/image" Target="../media/image14.jpeg"/><Relationship Id="rId5" Type="http://schemas.openxmlformats.org/officeDocument/2006/relationships/image" Target="../media/image7.jpe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7.jpeg"/><Relationship Id="rId3" Type="http://schemas.openxmlformats.org/officeDocument/2006/relationships/slideLayout" Target="../slideLayouts/slideLayout1.xml"/><Relationship Id="rId7" Type="http://schemas.openxmlformats.org/officeDocument/2006/relationships/image" Target="../media/image8.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video" Target="../media/media1.mp4"/><Relationship Id="rId16" Type="http://schemas.openxmlformats.org/officeDocument/2006/relationships/image" Target="../media/image20.jpeg"/><Relationship Id="rId1" Type="http://schemas.microsoft.com/office/2007/relationships/media" Target="../media/media1.mp4"/><Relationship Id="rId6" Type="http://schemas.openxmlformats.org/officeDocument/2006/relationships/image" Target="../media/image7.jpeg"/><Relationship Id="rId11" Type="http://schemas.openxmlformats.org/officeDocument/2006/relationships/image" Target="../media/image15.jpeg"/><Relationship Id="rId5" Type="http://schemas.openxmlformats.org/officeDocument/2006/relationships/image" Target="../media/image12.png"/><Relationship Id="rId15" Type="http://schemas.openxmlformats.org/officeDocument/2006/relationships/image" Target="../media/image19.jpeg"/><Relationship Id="rId10" Type="http://schemas.openxmlformats.org/officeDocument/2006/relationships/image" Target="../media/image11.jpeg"/><Relationship Id="rId4" Type="http://schemas.openxmlformats.org/officeDocument/2006/relationships/notesSlide" Target="../notesSlides/notesSlide2.xml"/><Relationship Id="rId9" Type="http://schemas.openxmlformats.org/officeDocument/2006/relationships/image" Target="../media/image10.jpeg"/><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2.png"/><Relationship Id="rId3" Type="http://schemas.microsoft.com/office/2007/relationships/media" Target="../media/media2.mp4"/><Relationship Id="rId7" Type="http://schemas.openxmlformats.org/officeDocument/2006/relationships/image" Target="../media/image15.jpeg"/><Relationship Id="rId12"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19.jpeg"/><Relationship Id="rId5" Type="http://schemas.openxmlformats.org/officeDocument/2006/relationships/slideLayout" Target="../slideLayouts/slideLayout1.xml"/><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video" Target="../media/media2.mp4"/><Relationship Id="rId9" Type="http://schemas.openxmlformats.org/officeDocument/2006/relationships/image" Target="../media/image17.jpe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25.jpeg"/><Relationship Id="rId12" Type="http://schemas.openxmlformats.org/officeDocument/2006/relationships/image" Target="../media/image1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11" Type="http://schemas.openxmlformats.org/officeDocument/2006/relationships/image" Target="../media/image16.jpeg"/><Relationship Id="rId5" Type="http://schemas.openxmlformats.org/officeDocument/2006/relationships/image" Target="../media/image3.pn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4"/><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5.xml"/><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video" Target="../media/media3.mp4"/><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7152E80-318F-31DA-C2ED-944EC5898D77}"/>
              </a:ext>
            </a:extLst>
          </p:cNvPr>
          <p:cNvGrpSpPr/>
          <p:nvPr/>
        </p:nvGrpSpPr>
        <p:grpSpPr>
          <a:xfrm>
            <a:off x="5456349" y="-128285"/>
            <a:ext cx="6943238" cy="6056860"/>
            <a:chOff x="5456349" y="-128285"/>
            <a:chExt cx="6943238" cy="6056860"/>
          </a:xfrm>
        </p:grpSpPr>
        <p:cxnSp>
          <p:nvCxnSpPr>
            <p:cNvPr id="5" name="Straight Connector 4">
              <a:extLst>
                <a:ext uri="{FF2B5EF4-FFF2-40B4-BE49-F238E27FC236}">
                  <a16:creationId xmlns:a16="http://schemas.microsoft.com/office/drawing/2014/main" id="{9F152B9C-771B-EA72-CCA6-FCB558B60150}"/>
                </a:ext>
              </a:extLst>
            </p:cNvPr>
            <p:cNvCxnSpPr>
              <a:cxnSpLocks/>
            </p:cNvCxnSpPr>
            <p:nvPr/>
          </p:nvCxnSpPr>
          <p:spPr>
            <a:xfrm flipH="1">
              <a:off x="7224136" y="-91192"/>
              <a:ext cx="4339214" cy="391260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268C8108-E4B6-553D-44BD-BA3E1CA76356}"/>
                </a:ext>
              </a:extLst>
            </p:cNvPr>
            <p:cNvCxnSpPr>
              <a:cxnSpLocks/>
            </p:cNvCxnSpPr>
            <p:nvPr/>
          </p:nvCxnSpPr>
          <p:spPr>
            <a:xfrm flipH="1">
              <a:off x="6819900" y="-30489"/>
              <a:ext cx="4953000" cy="447548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nvGrpSpPr>
            <p:cNvPr id="18" name="Group 17">
              <a:extLst>
                <a:ext uri="{FF2B5EF4-FFF2-40B4-BE49-F238E27FC236}">
                  <a16:creationId xmlns:a16="http://schemas.microsoft.com/office/drawing/2014/main" id="{154D64EC-8F43-5AA1-FEA7-B25C0A7B4D61}"/>
                </a:ext>
              </a:extLst>
            </p:cNvPr>
            <p:cNvGrpSpPr/>
            <p:nvPr/>
          </p:nvGrpSpPr>
          <p:grpSpPr>
            <a:xfrm>
              <a:off x="5456349" y="-128285"/>
              <a:ext cx="6943238" cy="6056860"/>
              <a:chOff x="5456349" y="-128285"/>
              <a:chExt cx="6943238" cy="6056860"/>
            </a:xfrm>
          </p:grpSpPr>
          <p:cxnSp>
            <p:nvCxnSpPr>
              <p:cNvPr id="8" name="Straight Connector 7">
                <a:extLst>
                  <a:ext uri="{FF2B5EF4-FFF2-40B4-BE49-F238E27FC236}">
                    <a16:creationId xmlns:a16="http://schemas.microsoft.com/office/drawing/2014/main" id="{4697354D-A330-AE13-FD24-19C0BBD11E82}"/>
                  </a:ext>
                </a:extLst>
              </p:cNvPr>
              <p:cNvCxnSpPr>
                <a:cxnSpLocks/>
              </p:cNvCxnSpPr>
              <p:nvPr/>
            </p:nvCxnSpPr>
            <p:spPr>
              <a:xfrm flipH="1">
                <a:off x="5456349" y="-14992"/>
                <a:ext cx="6565413" cy="594356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D20B37EE-517C-70B9-72A6-3D431BAF88CF}"/>
                  </a:ext>
                </a:extLst>
              </p:cNvPr>
              <p:cNvCxnSpPr>
                <a:cxnSpLocks/>
              </p:cNvCxnSpPr>
              <p:nvPr/>
            </p:nvCxnSpPr>
            <p:spPr>
              <a:xfrm flipH="1">
                <a:off x="7708900" y="61208"/>
                <a:ext cx="4690687" cy="430759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D5F56DA-29D7-CF2F-AF7F-F2CC737E1759}"/>
                  </a:ext>
                </a:extLst>
              </p:cNvPr>
              <p:cNvCxnSpPr>
                <a:cxnSpLocks/>
              </p:cNvCxnSpPr>
              <p:nvPr/>
            </p:nvCxnSpPr>
            <p:spPr>
              <a:xfrm flipH="1">
                <a:off x="7252912" y="-128285"/>
                <a:ext cx="5146675" cy="4686577"/>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grpSp>
      </p:grpSp>
      <p:sp>
        <p:nvSpPr>
          <p:cNvPr id="2" name="TextBox 1">
            <a:extLst>
              <a:ext uri="{FF2B5EF4-FFF2-40B4-BE49-F238E27FC236}">
                <a16:creationId xmlns:a16="http://schemas.microsoft.com/office/drawing/2014/main" id="{B1CC8254-EB07-35DF-52E5-9105D8F65BC0}"/>
              </a:ext>
            </a:extLst>
          </p:cNvPr>
          <p:cNvSpPr txBox="1"/>
          <p:nvPr/>
        </p:nvSpPr>
        <p:spPr>
          <a:xfrm>
            <a:off x="2214399" y="2694403"/>
            <a:ext cx="7957628" cy="3108543"/>
          </a:xfrm>
          <a:prstGeom prst="rect">
            <a:avLst/>
          </a:prstGeom>
          <a:noFill/>
        </p:spPr>
        <p:txBody>
          <a:bodyPr wrap="none" rtlCol="0">
            <a:spAutoFit/>
          </a:bodyPr>
          <a:lstStyle/>
          <a:p>
            <a:pPr algn="ctr"/>
            <a:r>
              <a:rPr lang="en-US" sz="6400" dirty="0"/>
              <a:t>PRESSURE</a:t>
            </a:r>
          </a:p>
          <a:p>
            <a:pPr algn="ctr"/>
            <a:r>
              <a:rPr lang="ja-JP" altLang="en-US" sz="6600" b="1" dirty="0"/>
              <a:t>圧力（あつりょく）</a:t>
            </a:r>
            <a:endParaRPr lang="en-US" altLang="ja-JP" sz="6600" b="1" dirty="0"/>
          </a:p>
          <a:p>
            <a:pPr algn="ctr"/>
            <a:r>
              <a:rPr lang="ja-JP" altLang="en-US" sz="6600" dirty="0"/>
              <a:t> </a:t>
            </a:r>
            <a:endParaRPr lang="en-US" sz="6400" dirty="0"/>
          </a:p>
        </p:txBody>
      </p:sp>
      <p:sp>
        <p:nvSpPr>
          <p:cNvPr id="13" name="TextBox 12">
            <a:extLst>
              <a:ext uri="{FF2B5EF4-FFF2-40B4-BE49-F238E27FC236}">
                <a16:creationId xmlns:a16="http://schemas.microsoft.com/office/drawing/2014/main" id="{2F89A45B-81F4-47C4-EDF8-ADB49753BA0F}"/>
              </a:ext>
            </a:extLst>
          </p:cNvPr>
          <p:cNvSpPr txBox="1"/>
          <p:nvPr/>
        </p:nvSpPr>
        <p:spPr>
          <a:xfrm>
            <a:off x="170238" y="7600118"/>
            <a:ext cx="3576620" cy="784830"/>
          </a:xfrm>
          <a:prstGeom prst="rect">
            <a:avLst/>
          </a:prstGeom>
          <a:noFill/>
        </p:spPr>
        <p:txBody>
          <a:bodyPr wrap="none" rtlCol="0">
            <a:spAutoFit/>
          </a:bodyPr>
          <a:lstStyle/>
          <a:p>
            <a:r>
              <a:rPr lang="en-US" sz="4500" dirty="0"/>
              <a:t>Introduction</a:t>
            </a:r>
          </a:p>
        </p:txBody>
      </p:sp>
      <p:sp>
        <p:nvSpPr>
          <p:cNvPr id="14" name="TextBox 13">
            <a:extLst>
              <a:ext uri="{FF2B5EF4-FFF2-40B4-BE49-F238E27FC236}">
                <a16:creationId xmlns:a16="http://schemas.microsoft.com/office/drawing/2014/main" id="{4486CDC2-50B9-153E-4082-07BE93F90F38}"/>
              </a:ext>
            </a:extLst>
          </p:cNvPr>
          <p:cNvSpPr txBox="1"/>
          <p:nvPr/>
        </p:nvSpPr>
        <p:spPr>
          <a:xfrm>
            <a:off x="159117" y="8796867"/>
            <a:ext cx="8117928" cy="1477328"/>
          </a:xfrm>
          <a:prstGeom prst="rect">
            <a:avLst/>
          </a:prstGeom>
          <a:noFill/>
        </p:spPr>
        <p:txBody>
          <a:bodyPr wrap="none" rtlCol="0">
            <a:spAutoFit/>
          </a:bodyPr>
          <a:lstStyle/>
          <a:p>
            <a:r>
              <a:rPr lang="en-US" dirty="0"/>
              <a:t>Name: Kenshin </a:t>
            </a:r>
            <a:r>
              <a:rPr lang="en-US" dirty="0" err="1"/>
              <a:t>Isaji-yao</a:t>
            </a:r>
            <a:r>
              <a:rPr lang="en-US" dirty="0"/>
              <a:t> </a:t>
            </a:r>
            <a:r>
              <a:rPr lang="ja-JP" altLang="en-US" dirty="0"/>
              <a:t>（イサジヤオ　健伸）</a:t>
            </a:r>
            <a:endParaRPr lang="en-US" altLang="ja-JP" dirty="0"/>
          </a:p>
          <a:p>
            <a:r>
              <a:rPr lang="en-US" altLang="ja-JP" dirty="0"/>
              <a:t>Grade:</a:t>
            </a:r>
            <a:r>
              <a:rPr lang="ja-JP" altLang="en-US" dirty="0"/>
              <a:t> </a:t>
            </a:r>
            <a:r>
              <a:rPr lang="en-US" altLang="ja-JP" dirty="0"/>
              <a:t>9</a:t>
            </a:r>
          </a:p>
          <a:p>
            <a:r>
              <a:rPr lang="en-US" dirty="0"/>
              <a:t>Interests: Science, basketball</a:t>
            </a:r>
          </a:p>
          <a:p>
            <a:r>
              <a:rPr lang="en-US" dirty="0"/>
              <a:t>Past: Did science Olympiad in 7/8</a:t>
            </a:r>
            <a:r>
              <a:rPr lang="en-US" baseline="30000" dirty="0"/>
              <a:t>th</a:t>
            </a:r>
            <a:r>
              <a:rPr lang="en-US" dirty="0"/>
              <a:t> grade for Sierra Vista Middle School</a:t>
            </a:r>
          </a:p>
          <a:p>
            <a:r>
              <a:rPr lang="en-US" dirty="0"/>
              <a:t>Graduate of MIA! Taught during space week for MIA too.</a:t>
            </a:r>
          </a:p>
        </p:txBody>
      </p:sp>
      <p:pic>
        <p:nvPicPr>
          <p:cNvPr id="15" name="Picture 14">
            <a:extLst>
              <a:ext uri="{FF2B5EF4-FFF2-40B4-BE49-F238E27FC236}">
                <a16:creationId xmlns:a16="http://schemas.microsoft.com/office/drawing/2014/main" id="{C62CB20B-8DA4-0C0F-52E3-281F5A843B16}"/>
              </a:ext>
            </a:extLst>
          </p:cNvPr>
          <p:cNvPicPr>
            <a:picLocks noChangeAspect="1"/>
          </p:cNvPicPr>
          <p:nvPr/>
        </p:nvPicPr>
        <p:blipFill>
          <a:blip r:embed="rId2"/>
          <a:stretch>
            <a:fillRect/>
          </a:stretch>
        </p:blipFill>
        <p:spPr>
          <a:xfrm>
            <a:off x="1114692" y="10634133"/>
            <a:ext cx="3029490" cy="3203349"/>
          </a:xfrm>
          <a:prstGeom prst="rect">
            <a:avLst/>
          </a:prstGeom>
        </p:spPr>
      </p:pic>
      <p:pic>
        <p:nvPicPr>
          <p:cNvPr id="1026" name="Picture 2" descr="Pressure | Definition, Measurement, &amp; Types | Britannica">
            <a:extLst>
              <a:ext uri="{FF2B5EF4-FFF2-40B4-BE49-F238E27FC236}">
                <a16:creationId xmlns:a16="http://schemas.microsoft.com/office/drawing/2014/main" id="{8545550C-8B05-8E3C-B003-FAAC80B67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22556"/>
            <a:ext cx="2995456" cy="2325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ssure (article) | Khan Academy">
            <a:extLst>
              <a:ext uri="{FF2B5EF4-FFF2-40B4-BE49-F238E27FC236}">
                <a16:creationId xmlns:a16="http://schemas.microsoft.com/office/drawing/2014/main" id="{BEF0685D-8A01-55A1-A81C-C6C1C9CBB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912" y="5103276"/>
            <a:ext cx="4116769" cy="1338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lat Tires and Ebikes - CyclingSavvy">
            <a:extLst>
              <a:ext uri="{FF2B5EF4-FFF2-40B4-BE49-F238E27FC236}">
                <a16:creationId xmlns:a16="http://schemas.microsoft.com/office/drawing/2014/main" id="{62F1C495-5818-516F-7353-AD2C381F9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136" y="4573928"/>
            <a:ext cx="3084823" cy="173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11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E577-2A38-12D7-739E-A390827CDF89}"/>
            </a:ext>
          </a:extLst>
        </p:cNvPr>
        <p:cNvGrpSpPr/>
        <p:nvPr/>
      </p:nvGrpSpPr>
      <p:grpSpPr>
        <a:xfrm>
          <a:off x="0" y="0"/>
          <a:ext cx="0" cy="0"/>
          <a:chOff x="0" y="0"/>
          <a:chExt cx="0" cy="0"/>
        </a:xfrm>
      </p:grpSpPr>
      <p:pic>
        <p:nvPicPr>
          <p:cNvPr id="23" name="20250923-0411-36.1508679">
            <a:hlinkClick r:id="" action="ppaction://media"/>
            <a:extLst>
              <a:ext uri="{FF2B5EF4-FFF2-40B4-BE49-F238E27FC236}">
                <a16:creationId xmlns:a16="http://schemas.microsoft.com/office/drawing/2014/main" id="{1882AF58-1020-E0EE-65A6-9C4967048A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410" y="250874"/>
            <a:ext cx="10744200" cy="5930900"/>
          </a:xfrm>
          <a:prstGeom prst="rect">
            <a:avLst/>
          </a:prstGeom>
        </p:spPr>
      </p:pic>
      <p:sp>
        <p:nvSpPr>
          <p:cNvPr id="24" name="TextBox 23">
            <a:extLst>
              <a:ext uri="{FF2B5EF4-FFF2-40B4-BE49-F238E27FC236}">
                <a16:creationId xmlns:a16="http://schemas.microsoft.com/office/drawing/2014/main" id="{17A499D7-B3AA-D5AB-9264-F412FADDE4EC}"/>
              </a:ext>
            </a:extLst>
          </p:cNvPr>
          <p:cNvSpPr txBox="1"/>
          <p:nvPr/>
        </p:nvSpPr>
        <p:spPr>
          <a:xfrm>
            <a:off x="2570850" y="13529684"/>
            <a:ext cx="10833101" cy="861774"/>
          </a:xfrm>
          <a:prstGeom prst="rect">
            <a:avLst/>
          </a:prstGeom>
          <a:noFill/>
        </p:spPr>
        <p:txBody>
          <a:bodyPr wrap="square" rtlCol="0">
            <a:spAutoFit/>
          </a:bodyPr>
          <a:lstStyle/>
          <a:p>
            <a:r>
              <a:rPr lang="en-US" sz="5000" dirty="0"/>
              <a:t>Atoms and Molecules</a:t>
            </a:r>
          </a:p>
        </p:txBody>
      </p:sp>
      <p:pic>
        <p:nvPicPr>
          <p:cNvPr id="25" name="Picture 4" descr="What do molecules look like? - news - University of Richmond">
            <a:extLst>
              <a:ext uri="{FF2B5EF4-FFF2-40B4-BE49-F238E27FC236}">
                <a16:creationId xmlns:a16="http://schemas.microsoft.com/office/drawing/2014/main" id="{0E099123-FF66-4C33-1BF4-023753E9F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9220" y="15278143"/>
            <a:ext cx="1088714" cy="6124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8C7F072-2663-55D0-1F89-E7A616A0393E}"/>
              </a:ext>
            </a:extLst>
          </p:cNvPr>
          <p:cNvSpPr txBox="1"/>
          <p:nvPr/>
        </p:nvSpPr>
        <p:spPr>
          <a:xfrm>
            <a:off x="2217221" y="17995251"/>
            <a:ext cx="801823" cy="369332"/>
          </a:xfrm>
          <a:prstGeom prst="rect">
            <a:avLst/>
          </a:prstGeom>
          <a:noFill/>
        </p:spPr>
        <p:txBody>
          <a:bodyPr wrap="none" rtlCol="0">
            <a:spAutoFit/>
          </a:bodyPr>
          <a:lstStyle/>
          <a:p>
            <a:r>
              <a:rPr lang="en-US" dirty="0"/>
              <a:t>Atom</a:t>
            </a:r>
          </a:p>
        </p:txBody>
      </p:sp>
      <p:sp>
        <p:nvSpPr>
          <p:cNvPr id="27" name="TextBox 26">
            <a:extLst>
              <a:ext uri="{FF2B5EF4-FFF2-40B4-BE49-F238E27FC236}">
                <a16:creationId xmlns:a16="http://schemas.microsoft.com/office/drawing/2014/main" id="{C2805019-EEC0-6AEB-E5A9-FE0C1574F789}"/>
              </a:ext>
            </a:extLst>
          </p:cNvPr>
          <p:cNvSpPr txBox="1"/>
          <p:nvPr/>
        </p:nvSpPr>
        <p:spPr>
          <a:xfrm>
            <a:off x="8675431" y="17932158"/>
            <a:ext cx="1231427" cy="369332"/>
          </a:xfrm>
          <a:prstGeom prst="rect">
            <a:avLst/>
          </a:prstGeom>
          <a:noFill/>
        </p:spPr>
        <p:txBody>
          <a:bodyPr wrap="none" rtlCol="0">
            <a:spAutoFit/>
          </a:bodyPr>
          <a:lstStyle/>
          <a:p>
            <a:r>
              <a:rPr lang="en-US" dirty="0"/>
              <a:t>Molecule</a:t>
            </a:r>
          </a:p>
        </p:txBody>
      </p:sp>
      <p:pic>
        <p:nvPicPr>
          <p:cNvPr id="29" name="Picture 2" descr="Atoms – Primary Science Online">
            <a:extLst>
              <a:ext uri="{FF2B5EF4-FFF2-40B4-BE49-F238E27FC236}">
                <a16:creationId xmlns:a16="http://schemas.microsoft.com/office/drawing/2014/main" id="{D0D6D7DA-51F2-B129-AC7E-F9C7C9FA0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046" y="15278143"/>
            <a:ext cx="1242298" cy="828199"/>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7FDE2562-59DC-38DB-51FA-6534C5A03D58}"/>
              </a:ext>
            </a:extLst>
          </p:cNvPr>
          <p:cNvSpPr/>
          <p:nvPr/>
        </p:nvSpPr>
        <p:spPr>
          <a:xfrm>
            <a:off x="2290813" y="16436683"/>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87CCBEA-E7D2-73F3-6A97-733F282927B2}"/>
              </a:ext>
            </a:extLst>
          </p:cNvPr>
          <p:cNvSpPr/>
          <p:nvPr/>
        </p:nvSpPr>
        <p:spPr>
          <a:xfrm>
            <a:off x="8599130" y="15780075"/>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FAD82EC-B1CA-C3C1-9BCB-D732A9CE5733}"/>
              </a:ext>
            </a:extLst>
          </p:cNvPr>
          <p:cNvSpPr/>
          <p:nvPr/>
        </p:nvSpPr>
        <p:spPr>
          <a:xfrm>
            <a:off x="7409938" y="16790288"/>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DB9F76C-FB54-9BA9-2605-D029A9F5C345}"/>
              </a:ext>
            </a:extLst>
          </p:cNvPr>
          <p:cNvSpPr/>
          <p:nvPr/>
        </p:nvSpPr>
        <p:spPr>
          <a:xfrm>
            <a:off x="9901187" y="16290242"/>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30F3F46-085E-2E18-03CC-3BA1236FF178}"/>
              </a:ext>
            </a:extLst>
          </p:cNvPr>
          <p:cNvSpPr/>
          <p:nvPr/>
        </p:nvSpPr>
        <p:spPr>
          <a:xfrm>
            <a:off x="9526772" y="14800101"/>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2E9DF29-1E25-547D-8802-3B4B17DBC0AD}"/>
              </a:ext>
            </a:extLst>
          </p:cNvPr>
          <p:cNvCxnSpPr>
            <a:cxnSpLocks/>
            <a:stCxn id="31" idx="2"/>
            <a:endCxn id="32" idx="0"/>
          </p:cNvCxnSpPr>
          <p:nvPr/>
        </p:nvCxnSpPr>
        <p:spPr>
          <a:xfrm flipH="1">
            <a:off x="7808992" y="16194175"/>
            <a:ext cx="790138" cy="596113"/>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B6946B69-314D-0B18-B806-8288C585D7B3}"/>
              </a:ext>
            </a:extLst>
          </p:cNvPr>
          <p:cNvCxnSpPr>
            <a:cxnSpLocks/>
            <a:stCxn id="31" idx="4"/>
            <a:endCxn id="32" idx="6"/>
          </p:cNvCxnSpPr>
          <p:nvPr/>
        </p:nvCxnSpPr>
        <p:spPr>
          <a:xfrm flipH="1">
            <a:off x="8208046" y="16608274"/>
            <a:ext cx="790138" cy="596114"/>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547670DC-920D-2517-FF2C-E0C5A52F0243}"/>
              </a:ext>
            </a:extLst>
          </p:cNvPr>
          <p:cNvCxnSpPr>
            <a:cxnSpLocks/>
            <a:stCxn id="34" idx="3"/>
            <a:endCxn id="33" idx="2"/>
          </p:cNvCxnSpPr>
          <p:nvPr/>
        </p:nvCxnSpPr>
        <p:spPr>
          <a:xfrm>
            <a:off x="9643652" y="15507013"/>
            <a:ext cx="257535" cy="1197329"/>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194A0CB2-D678-A0EF-98B6-245680F0F930}"/>
              </a:ext>
            </a:extLst>
          </p:cNvPr>
          <p:cNvCxnSpPr>
            <a:cxnSpLocks/>
            <a:stCxn id="34" idx="6"/>
            <a:endCxn id="33" idx="7"/>
          </p:cNvCxnSpPr>
          <p:nvPr/>
        </p:nvCxnSpPr>
        <p:spPr>
          <a:xfrm>
            <a:off x="10324880" y="15214201"/>
            <a:ext cx="257535" cy="1197328"/>
          </a:xfrm>
          <a:prstGeom prst="line">
            <a:avLst/>
          </a:prstGeom>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74F58C96-0A60-D512-B019-6DCFEBC12546}"/>
              </a:ext>
            </a:extLst>
          </p:cNvPr>
          <p:cNvSpPr txBox="1"/>
          <p:nvPr/>
        </p:nvSpPr>
        <p:spPr>
          <a:xfrm>
            <a:off x="3885299" y="17809010"/>
            <a:ext cx="4628631" cy="1754326"/>
          </a:xfrm>
          <a:prstGeom prst="rect">
            <a:avLst/>
          </a:prstGeom>
          <a:noFill/>
        </p:spPr>
        <p:txBody>
          <a:bodyPr wrap="square" rtlCol="0">
            <a:spAutoFit/>
          </a:bodyPr>
          <a:lstStyle/>
          <a:p>
            <a:r>
              <a:rPr lang="en-US" dirty="0"/>
              <a:t>More atoms and molecules in a given space means that there is higher pressure in the area! This is because when molecules clump up they want to separate and push against the surrounding.</a:t>
            </a:r>
          </a:p>
        </p:txBody>
      </p:sp>
      <p:sp>
        <p:nvSpPr>
          <p:cNvPr id="7" name="TextBox 6">
            <a:extLst>
              <a:ext uri="{FF2B5EF4-FFF2-40B4-BE49-F238E27FC236}">
                <a16:creationId xmlns:a16="http://schemas.microsoft.com/office/drawing/2014/main" id="{C3466CEF-BDB8-BC69-E59C-E0E65BC8F75B}"/>
              </a:ext>
            </a:extLst>
          </p:cNvPr>
          <p:cNvSpPr txBox="1"/>
          <p:nvPr/>
        </p:nvSpPr>
        <p:spPr>
          <a:xfrm>
            <a:off x="223407" y="-10084480"/>
            <a:ext cx="12530995" cy="784830"/>
          </a:xfrm>
          <a:prstGeom prst="rect">
            <a:avLst/>
          </a:prstGeom>
          <a:noFill/>
        </p:spPr>
        <p:txBody>
          <a:bodyPr wrap="none" rtlCol="0">
            <a:spAutoFit/>
          </a:bodyPr>
          <a:lstStyle/>
          <a:p>
            <a:r>
              <a:rPr lang="en-US" sz="4500" dirty="0"/>
              <a:t>Solid Pressure</a:t>
            </a:r>
            <a:r>
              <a:rPr lang="ja-JP" altLang="en-US" sz="4500" dirty="0"/>
              <a:t>（個体圧力（こたいあつりょく）</a:t>
            </a:r>
            <a:endParaRPr lang="en-US" sz="4500" dirty="0"/>
          </a:p>
        </p:txBody>
      </p:sp>
      <p:pic>
        <p:nvPicPr>
          <p:cNvPr id="8" name="Picture 2" descr="Pressure (article) | Khan Academy">
            <a:extLst>
              <a:ext uri="{FF2B5EF4-FFF2-40B4-BE49-F238E27FC236}">
                <a16:creationId xmlns:a16="http://schemas.microsoft.com/office/drawing/2014/main" id="{2C3ACFB9-FB0B-883C-9259-68DCAE1387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6609"/>
          <a:stretch>
            <a:fillRect/>
          </a:stretch>
        </p:blipFill>
        <p:spPr bwMode="auto">
          <a:xfrm>
            <a:off x="373835" y="-8879285"/>
            <a:ext cx="3254179" cy="19822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13ACE3-0FDA-3C19-F671-821E2D0C1CB7}"/>
              </a:ext>
            </a:extLst>
          </p:cNvPr>
          <p:cNvPicPr>
            <a:picLocks noChangeAspect="1"/>
          </p:cNvPicPr>
          <p:nvPr/>
        </p:nvPicPr>
        <p:blipFill>
          <a:blip r:embed="rId9"/>
          <a:stretch>
            <a:fillRect/>
          </a:stretch>
        </p:blipFill>
        <p:spPr>
          <a:xfrm>
            <a:off x="4316607" y="-8906684"/>
            <a:ext cx="2109951" cy="1893546"/>
          </a:xfrm>
          <a:prstGeom prst="rect">
            <a:avLst/>
          </a:prstGeom>
        </p:spPr>
      </p:pic>
      <p:pic>
        <p:nvPicPr>
          <p:cNvPr id="10" name="Picture 4" descr="Pressure in solids. Foundation for earthquake. Different orientations it  might have a different area in contact with the surface. Different solid  pressure. Physics examples study. 2d draw vector. Stock Vector | Adobe">
            <a:extLst>
              <a:ext uri="{FF2B5EF4-FFF2-40B4-BE49-F238E27FC236}">
                <a16:creationId xmlns:a16="http://schemas.microsoft.com/office/drawing/2014/main" id="{D752F1EE-7613-7CEC-1209-82B8233F61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3748" y="-8906684"/>
            <a:ext cx="3947862"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You can do these in the classroom / corridor / bathroom">
            <a:extLst>
              <a:ext uri="{FF2B5EF4-FFF2-40B4-BE49-F238E27FC236}">
                <a16:creationId xmlns:a16="http://schemas.microsoft.com/office/drawing/2014/main" id="{BC55887D-2878-03BE-207A-273EBD7F85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66123" y="-6500674"/>
            <a:ext cx="2476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47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E121D8F-28D3-78CE-244E-FF3147B408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022F90-C0F0-529F-689E-023C79A36D45}"/>
              </a:ext>
            </a:extLst>
          </p:cNvPr>
          <p:cNvSpPr txBox="1"/>
          <p:nvPr/>
        </p:nvSpPr>
        <p:spPr>
          <a:xfrm>
            <a:off x="2570850" y="416799"/>
            <a:ext cx="10833101" cy="861774"/>
          </a:xfrm>
          <a:prstGeom prst="rect">
            <a:avLst/>
          </a:prstGeom>
          <a:noFill/>
        </p:spPr>
        <p:txBody>
          <a:bodyPr wrap="square" rtlCol="0">
            <a:spAutoFit/>
          </a:bodyPr>
          <a:lstStyle/>
          <a:p>
            <a:r>
              <a:rPr lang="en-US" sz="5000" dirty="0"/>
              <a:t>Atoms and Molecules</a:t>
            </a:r>
          </a:p>
        </p:txBody>
      </p:sp>
      <p:pic>
        <p:nvPicPr>
          <p:cNvPr id="6148" name="Picture 4" descr="What do molecules look like? - news - University of Richmond">
            <a:extLst>
              <a:ext uri="{FF2B5EF4-FFF2-40B4-BE49-F238E27FC236}">
                <a16:creationId xmlns:a16="http://schemas.microsoft.com/office/drawing/2014/main" id="{B9F30406-FF05-52A2-C415-E1B94B7D9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9220" y="2165258"/>
            <a:ext cx="1088714" cy="6124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D4315AF-2206-BC69-9474-6D9A64F1B1FC}"/>
              </a:ext>
            </a:extLst>
          </p:cNvPr>
          <p:cNvSpPr txBox="1"/>
          <p:nvPr/>
        </p:nvSpPr>
        <p:spPr>
          <a:xfrm>
            <a:off x="861115" y="4856600"/>
            <a:ext cx="2943434" cy="369332"/>
          </a:xfrm>
          <a:prstGeom prst="rect">
            <a:avLst/>
          </a:prstGeom>
          <a:noFill/>
        </p:spPr>
        <p:txBody>
          <a:bodyPr wrap="none" rtlCol="0">
            <a:spAutoFit/>
          </a:bodyPr>
          <a:lstStyle/>
          <a:p>
            <a:r>
              <a:rPr lang="en-US" dirty="0"/>
              <a:t>Atom </a:t>
            </a:r>
            <a:r>
              <a:rPr lang="ja-JP" altLang="en-US" dirty="0"/>
              <a:t>（原子（げんし））</a:t>
            </a:r>
            <a:endParaRPr lang="en-US" dirty="0"/>
          </a:p>
        </p:txBody>
      </p:sp>
      <p:sp>
        <p:nvSpPr>
          <p:cNvPr id="11" name="TextBox 10">
            <a:extLst>
              <a:ext uri="{FF2B5EF4-FFF2-40B4-BE49-F238E27FC236}">
                <a16:creationId xmlns:a16="http://schemas.microsoft.com/office/drawing/2014/main" id="{DAEEADEB-249C-B5E2-3ADF-0227B2E46C9F}"/>
              </a:ext>
            </a:extLst>
          </p:cNvPr>
          <p:cNvSpPr txBox="1"/>
          <p:nvPr/>
        </p:nvSpPr>
        <p:spPr>
          <a:xfrm>
            <a:off x="8675431" y="4819273"/>
            <a:ext cx="3308919" cy="369332"/>
          </a:xfrm>
          <a:prstGeom prst="rect">
            <a:avLst/>
          </a:prstGeom>
          <a:noFill/>
        </p:spPr>
        <p:txBody>
          <a:bodyPr wrap="none" rtlCol="0">
            <a:spAutoFit/>
          </a:bodyPr>
          <a:lstStyle/>
          <a:p>
            <a:r>
              <a:rPr lang="en-US" dirty="0"/>
              <a:t>Molecule</a:t>
            </a:r>
            <a:r>
              <a:rPr lang="ja-JP" altLang="en-US" dirty="0"/>
              <a:t>（分子（ぶんし））</a:t>
            </a:r>
            <a:endParaRPr lang="en-US" dirty="0"/>
          </a:p>
        </p:txBody>
      </p:sp>
      <p:sp>
        <p:nvSpPr>
          <p:cNvPr id="13" name="TextBox 12">
            <a:extLst>
              <a:ext uri="{FF2B5EF4-FFF2-40B4-BE49-F238E27FC236}">
                <a16:creationId xmlns:a16="http://schemas.microsoft.com/office/drawing/2014/main" id="{772DEC3D-F73D-5892-D060-D42E71EE0523}"/>
              </a:ext>
            </a:extLst>
          </p:cNvPr>
          <p:cNvSpPr txBox="1"/>
          <p:nvPr/>
        </p:nvSpPr>
        <p:spPr>
          <a:xfrm>
            <a:off x="536619" y="9463334"/>
            <a:ext cx="7091967" cy="369332"/>
          </a:xfrm>
          <a:prstGeom prst="rect">
            <a:avLst/>
          </a:prstGeom>
          <a:noFill/>
        </p:spPr>
        <p:txBody>
          <a:bodyPr wrap="square" rtlCol="0">
            <a:spAutoFit/>
          </a:bodyPr>
          <a:lstStyle/>
          <a:p>
            <a:r>
              <a:rPr lang="en-US" dirty="0"/>
              <a:t>Pascal(Pa) vs Pound Per Square Inch(psi) </a:t>
            </a:r>
          </a:p>
        </p:txBody>
      </p:sp>
      <p:sp>
        <p:nvSpPr>
          <p:cNvPr id="29" name="TextBox 28">
            <a:extLst>
              <a:ext uri="{FF2B5EF4-FFF2-40B4-BE49-F238E27FC236}">
                <a16:creationId xmlns:a16="http://schemas.microsoft.com/office/drawing/2014/main" id="{842AE726-B2E1-8125-552B-A9D597F9E9A2}"/>
              </a:ext>
            </a:extLst>
          </p:cNvPr>
          <p:cNvSpPr txBox="1"/>
          <p:nvPr/>
        </p:nvSpPr>
        <p:spPr>
          <a:xfrm>
            <a:off x="1135781" y="10399959"/>
            <a:ext cx="3265638" cy="646331"/>
          </a:xfrm>
          <a:prstGeom prst="rect">
            <a:avLst/>
          </a:prstGeom>
          <a:noFill/>
        </p:spPr>
        <p:txBody>
          <a:bodyPr wrap="none" rtlCol="0">
            <a:spAutoFit/>
          </a:bodyPr>
          <a:lstStyle/>
          <a:p>
            <a:r>
              <a:rPr lang="en-US" dirty="0"/>
              <a:t>International System of Units</a:t>
            </a:r>
          </a:p>
          <a:p>
            <a:r>
              <a:rPr lang="en-US" dirty="0"/>
              <a:t>(SI)</a:t>
            </a:r>
          </a:p>
        </p:txBody>
      </p:sp>
      <p:pic>
        <p:nvPicPr>
          <p:cNvPr id="30" name="Picture 2" descr="Pascal (unit) - Wikipedia">
            <a:extLst>
              <a:ext uri="{FF2B5EF4-FFF2-40B4-BE49-F238E27FC236}">
                <a16:creationId xmlns:a16="http://schemas.microsoft.com/office/drawing/2014/main" id="{0662DFAA-A1B7-D37C-36D8-D13392305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767" y="8830794"/>
            <a:ext cx="1627171" cy="162717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7CA1BC2-65E7-512D-74BB-862764E4D47F}"/>
              </a:ext>
            </a:extLst>
          </p:cNvPr>
          <p:cNvSpPr txBox="1"/>
          <p:nvPr/>
        </p:nvSpPr>
        <p:spPr>
          <a:xfrm>
            <a:off x="7873577" y="10538458"/>
            <a:ext cx="2515381" cy="646331"/>
          </a:xfrm>
          <a:prstGeom prst="rect">
            <a:avLst/>
          </a:prstGeom>
          <a:noFill/>
        </p:spPr>
        <p:txBody>
          <a:bodyPr wrap="square" rtlCol="0">
            <a:spAutoFit/>
          </a:bodyPr>
          <a:lstStyle/>
          <a:p>
            <a:r>
              <a:rPr lang="en-US" dirty="0"/>
              <a:t>U.S Customary System Units (USCS) </a:t>
            </a:r>
          </a:p>
        </p:txBody>
      </p:sp>
      <p:sp>
        <p:nvSpPr>
          <p:cNvPr id="32" name="TextBox 31">
            <a:extLst>
              <a:ext uri="{FF2B5EF4-FFF2-40B4-BE49-F238E27FC236}">
                <a16:creationId xmlns:a16="http://schemas.microsoft.com/office/drawing/2014/main" id="{04E334A0-9834-AFDC-45B6-5311E0229800}"/>
              </a:ext>
            </a:extLst>
          </p:cNvPr>
          <p:cNvSpPr txBox="1"/>
          <p:nvPr/>
        </p:nvSpPr>
        <p:spPr>
          <a:xfrm>
            <a:off x="987520" y="11361632"/>
            <a:ext cx="3790542" cy="646331"/>
          </a:xfrm>
          <a:prstGeom prst="rect">
            <a:avLst/>
          </a:prstGeom>
          <a:noFill/>
        </p:spPr>
        <p:txBody>
          <a:bodyPr wrap="square">
            <a:spAutoFit/>
          </a:bodyPr>
          <a:lstStyle/>
          <a:p>
            <a:pPr marL="285750" indent="-285750">
              <a:buFont typeface="Arial" panose="020B0604020202020204" pitchFamily="34" charset="0"/>
              <a:buChar char="•"/>
            </a:pPr>
            <a:r>
              <a:rPr lang="en-US" dirty="0"/>
              <a:t>One pascal(Pa) equals one </a:t>
            </a:r>
            <a:r>
              <a:rPr lang="en-US" b="1" dirty="0"/>
              <a:t>newton</a:t>
            </a:r>
            <a:r>
              <a:rPr lang="en-US" dirty="0"/>
              <a:t> per square </a:t>
            </a:r>
            <a:r>
              <a:rPr lang="en-US" b="1" dirty="0"/>
              <a:t>meter</a:t>
            </a:r>
            <a:r>
              <a:rPr lang="en-US" dirty="0"/>
              <a:t>.</a:t>
            </a:r>
          </a:p>
        </p:txBody>
      </p:sp>
      <p:sp>
        <p:nvSpPr>
          <p:cNvPr id="33" name="TextBox 32">
            <a:extLst>
              <a:ext uri="{FF2B5EF4-FFF2-40B4-BE49-F238E27FC236}">
                <a16:creationId xmlns:a16="http://schemas.microsoft.com/office/drawing/2014/main" id="{2F3F84D7-60EF-7BC7-D2CB-F4C2772D80D1}"/>
              </a:ext>
            </a:extLst>
          </p:cNvPr>
          <p:cNvSpPr txBox="1"/>
          <p:nvPr/>
        </p:nvSpPr>
        <p:spPr>
          <a:xfrm>
            <a:off x="1403350" y="12016310"/>
            <a:ext cx="3220165" cy="2862322"/>
          </a:xfrm>
          <a:prstGeom prst="rect">
            <a:avLst/>
          </a:prstGeom>
          <a:noFill/>
        </p:spPr>
        <p:txBody>
          <a:bodyPr wrap="square">
            <a:spAutoFit/>
          </a:bodyPr>
          <a:lstStyle/>
          <a:p>
            <a:pPr marL="285750" indent="-285750">
              <a:buFont typeface="Wingdings" panose="05000000000000000000" pitchFamily="2" charset="2"/>
              <a:buChar char="q"/>
            </a:pPr>
            <a:r>
              <a:rPr lang="en-US" dirty="0"/>
              <a:t>A </a:t>
            </a:r>
            <a:r>
              <a:rPr lang="en-US" b="1" dirty="0"/>
              <a:t>newton</a:t>
            </a:r>
            <a:r>
              <a:rPr lang="en-US" dirty="0"/>
              <a:t> is a way to measure how hard you push or pull on something!</a:t>
            </a:r>
          </a:p>
          <a:p>
            <a:pPr marL="285750" indent="-285750">
              <a:buFont typeface="Wingdings" panose="05000000000000000000" pitchFamily="2" charset="2"/>
              <a:buChar char="q"/>
            </a:pPr>
            <a:r>
              <a:rPr lang="en-US" dirty="0"/>
              <a:t>One </a:t>
            </a:r>
            <a:r>
              <a:rPr lang="en-US" b="1" dirty="0"/>
              <a:t>meter </a:t>
            </a:r>
            <a:r>
              <a:rPr lang="en-US" dirty="0"/>
              <a:t>is around 3 feet in USCS!</a:t>
            </a:r>
          </a:p>
          <a:p>
            <a:pPr marL="285750" indent="-285750">
              <a:buFont typeface="Wingdings" panose="05000000000000000000" pitchFamily="2" charset="2"/>
              <a:buChar char="q"/>
            </a:pPr>
            <a:r>
              <a:rPr lang="en-US" dirty="0"/>
              <a:t>1 pascal means that there is 1 newton that is applied to 1x1 meter face.</a:t>
            </a:r>
          </a:p>
        </p:txBody>
      </p:sp>
      <p:pic>
        <p:nvPicPr>
          <p:cNvPr id="34" name="Picture 4" descr="How Much Pressure Is 1 Pascal">
            <a:extLst>
              <a:ext uri="{FF2B5EF4-FFF2-40B4-BE49-F238E27FC236}">
                <a16:creationId xmlns:a16="http://schemas.microsoft.com/office/drawing/2014/main" id="{95E23E3E-06EC-5666-0E21-42EFE70E57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5611" y="10773307"/>
            <a:ext cx="1664728" cy="9367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Physics - Fluid pressure and Pascal's law - English - YouTube">
            <a:extLst>
              <a:ext uri="{FF2B5EF4-FFF2-40B4-BE49-F238E27FC236}">
                <a16:creationId xmlns:a16="http://schemas.microsoft.com/office/drawing/2014/main" id="{0C3EF686-8843-2C33-58D3-6CF3A48233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7401" y="9075629"/>
            <a:ext cx="2021567" cy="11375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49E1C87-8B89-15E7-96DE-1D6E568E7FDE}"/>
              </a:ext>
            </a:extLst>
          </p:cNvPr>
          <p:cNvSpPr txBox="1"/>
          <p:nvPr/>
        </p:nvSpPr>
        <p:spPr>
          <a:xfrm>
            <a:off x="536619" y="8986280"/>
            <a:ext cx="2552302" cy="477054"/>
          </a:xfrm>
          <a:prstGeom prst="rect">
            <a:avLst/>
          </a:prstGeom>
          <a:noFill/>
        </p:spPr>
        <p:txBody>
          <a:bodyPr wrap="none" rtlCol="0">
            <a:spAutoFit/>
          </a:bodyPr>
          <a:lstStyle/>
          <a:p>
            <a:r>
              <a:rPr lang="en-US" sz="2500" dirty="0"/>
              <a:t>MEASUREMENT </a:t>
            </a:r>
          </a:p>
        </p:txBody>
      </p:sp>
      <p:sp>
        <p:nvSpPr>
          <p:cNvPr id="41" name="TextBox 40">
            <a:extLst>
              <a:ext uri="{FF2B5EF4-FFF2-40B4-BE49-F238E27FC236}">
                <a16:creationId xmlns:a16="http://schemas.microsoft.com/office/drawing/2014/main" id="{CD2169F9-2020-14A9-CA7E-7E62E3B1453E}"/>
              </a:ext>
            </a:extLst>
          </p:cNvPr>
          <p:cNvSpPr txBox="1"/>
          <p:nvPr/>
        </p:nvSpPr>
        <p:spPr>
          <a:xfrm>
            <a:off x="6994108" y="11418719"/>
            <a:ext cx="3790542" cy="369332"/>
          </a:xfrm>
          <a:prstGeom prst="rect">
            <a:avLst/>
          </a:prstGeom>
          <a:noFill/>
        </p:spPr>
        <p:txBody>
          <a:bodyPr wrap="square">
            <a:spAutoFit/>
          </a:bodyPr>
          <a:lstStyle/>
          <a:p>
            <a:pPr marL="285750" indent="-285750">
              <a:buFont typeface="Arial" panose="020B0604020202020204" pitchFamily="34" charset="0"/>
              <a:buChar char="•"/>
            </a:pPr>
            <a:r>
              <a:rPr lang="en-US" b="1" dirty="0"/>
              <a:t>Pounds</a:t>
            </a:r>
            <a:r>
              <a:rPr lang="en-US" dirty="0"/>
              <a:t> per square </a:t>
            </a:r>
            <a:r>
              <a:rPr lang="en-US" b="1" dirty="0"/>
              <a:t>inch</a:t>
            </a:r>
          </a:p>
        </p:txBody>
      </p:sp>
      <p:sp>
        <p:nvSpPr>
          <p:cNvPr id="42" name="TextBox 41">
            <a:extLst>
              <a:ext uri="{FF2B5EF4-FFF2-40B4-BE49-F238E27FC236}">
                <a16:creationId xmlns:a16="http://schemas.microsoft.com/office/drawing/2014/main" id="{01E2720C-A5A1-BC15-0541-AE575AE410D9}"/>
              </a:ext>
            </a:extLst>
          </p:cNvPr>
          <p:cNvSpPr txBox="1"/>
          <p:nvPr/>
        </p:nvSpPr>
        <p:spPr>
          <a:xfrm>
            <a:off x="7320834" y="11992648"/>
            <a:ext cx="3309270" cy="3139321"/>
          </a:xfrm>
          <a:prstGeom prst="rect">
            <a:avLst/>
          </a:prstGeom>
          <a:noFill/>
        </p:spPr>
        <p:txBody>
          <a:bodyPr wrap="square">
            <a:spAutoFit/>
          </a:bodyPr>
          <a:lstStyle/>
          <a:p>
            <a:pPr marL="285750" indent="-285750">
              <a:buFont typeface="Wingdings" panose="05000000000000000000" pitchFamily="2" charset="2"/>
              <a:buChar char="q"/>
            </a:pPr>
            <a:r>
              <a:rPr lang="en-US" dirty="0"/>
              <a:t>A </a:t>
            </a:r>
            <a:r>
              <a:rPr lang="en-US" b="1" dirty="0"/>
              <a:t>pound</a:t>
            </a:r>
            <a:r>
              <a:rPr lang="en-US" dirty="0"/>
              <a:t> is a way to measure how heavy something is but in US measurements.</a:t>
            </a:r>
          </a:p>
          <a:p>
            <a:pPr marL="285750" indent="-285750">
              <a:buFont typeface="Wingdings" panose="05000000000000000000" pitchFamily="2" charset="2"/>
              <a:buChar char="q"/>
            </a:pPr>
            <a:r>
              <a:rPr lang="en-US" dirty="0"/>
              <a:t>One inch is about 2 to 3 of your fingers.</a:t>
            </a:r>
          </a:p>
          <a:p>
            <a:pPr marL="285750" indent="-285750">
              <a:buFont typeface="Wingdings" panose="05000000000000000000" pitchFamily="2" charset="2"/>
              <a:buChar char="q"/>
            </a:pPr>
            <a:r>
              <a:rPr lang="en-US" dirty="0"/>
              <a:t>1 pounds per square inch then measures how much pounds you apply to a 1x1 inch face.</a:t>
            </a:r>
          </a:p>
          <a:p>
            <a:pPr marL="285750" indent="-285750">
              <a:buFont typeface="Wingdings" panose="05000000000000000000" pitchFamily="2" charset="2"/>
              <a:buChar char="q"/>
            </a:pPr>
            <a:endParaRPr lang="en-US" dirty="0"/>
          </a:p>
        </p:txBody>
      </p:sp>
      <p:pic>
        <p:nvPicPr>
          <p:cNvPr id="43" name="Picture 8" descr="Redbubble | Minecraft Stone Block">
            <a:extLst>
              <a:ext uri="{FF2B5EF4-FFF2-40B4-BE49-F238E27FC236}">
                <a16:creationId xmlns:a16="http://schemas.microsoft.com/office/drawing/2014/main" id="{61BFFE0E-AEE0-18F9-29C5-21193F8465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6501" y="11952157"/>
            <a:ext cx="1057971" cy="1057971"/>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a:extLst>
              <a:ext uri="{FF2B5EF4-FFF2-40B4-BE49-F238E27FC236}">
                <a16:creationId xmlns:a16="http://schemas.microsoft.com/office/drawing/2014/main" id="{E6EA5296-2EB5-4DF4-9964-89148253921C}"/>
              </a:ext>
            </a:extLst>
          </p:cNvPr>
          <p:cNvSpPr/>
          <p:nvPr/>
        </p:nvSpPr>
        <p:spPr>
          <a:xfrm>
            <a:off x="5112913" y="13340686"/>
            <a:ext cx="1276068" cy="1537946"/>
          </a:xfrm>
          <a:prstGeom prst="ellipse">
            <a:avLst/>
          </a:prstGeom>
          <a:pattFill prst="lgGrid">
            <a:fgClr>
              <a:schemeClr val="bg1"/>
            </a:fgClr>
            <a:bgClr>
              <a:srgbClr val="0F7B99"/>
            </a:bgClr>
          </a:patt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1E59F55-EF32-E63E-5A38-F64C09512784}"/>
              </a:ext>
            </a:extLst>
          </p:cNvPr>
          <p:cNvSpPr/>
          <p:nvPr/>
        </p:nvSpPr>
        <p:spPr>
          <a:xfrm>
            <a:off x="6318026" y="13869643"/>
            <a:ext cx="123914" cy="5255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cxnSp>
        <p:nvCxnSpPr>
          <p:cNvPr id="46" name="Straight Arrow Connector 45">
            <a:extLst>
              <a:ext uri="{FF2B5EF4-FFF2-40B4-BE49-F238E27FC236}">
                <a16:creationId xmlns:a16="http://schemas.microsoft.com/office/drawing/2014/main" id="{FD730180-56AD-98C1-354C-DC3E9402A68E}"/>
              </a:ext>
            </a:extLst>
          </p:cNvPr>
          <p:cNvCxnSpPr>
            <a:cxnSpLocks/>
            <a:endCxn id="45" idx="1"/>
          </p:cNvCxnSpPr>
          <p:nvPr/>
        </p:nvCxnSpPr>
        <p:spPr>
          <a:xfrm>
            <a:off x="5829837" y="14132426"/>
            <a:ext cx="48818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7" name="Freeform: Shape 46">
            <a:extLst>
              <a:ext uri="{FF2B5EF4-FFF2-40B4-BE49-F238E27FC236}">
                <a16:creationId xmlns:a16="http://schemas.microsoft.com/office/drawing/2014/main" id="{5FD52F4F-CB34-E39C-C0E2-FDD361A7D3B4}"/>
              </a:ext>
            </a:extLst>
          </p:cNvPr>
          <p:cNvSpPr/>
          <p:nvPr/>
        </p:nvSpPr>
        <p:spPr>
          <a:xfrm>
            <a:off x="5682601" y="14890444"/>
            <a:ext cx="215969" cy="407831"/>
          </a:xfrm>
          <a:custGeom>
            <a:avLst/>
            <a:gdLst>
              <a:gd name="connsiteX0" fmla="*/ 142943 w 215969"/>
              <a:gd name="connsiteY0" fmla="*/ 0 h 407831"/>
              <a:gd name="connsiteX1" fmla="*/ 1275 w 215969"/>
              <a:gd name="connsiteY1" fmla="*/ 291921 h 407831"/>
              <a:gd name="connsiteX2" fmla="*/ 215923 w 215969"/>
              <a:gd name="connsiteY2" fmla="*/ 407831 h 407831"/>
            </a:gdLst>
            <a:ahLst/>
            <a:cxnLst>
              <a:cxn ang="0">
                <a:pos x="connsiteX0" y="connsiteY0"/>
              </a:cxn>
              <a:cxn ang="0">
                <a:pos x="connsiteX1" y="connsiteY1"/>
              </a:cxn>
              <a:cxn ang="0">
                <a:pos x="connsiteX2" y="connsiteY2"/>
              </a:cxn>
            </a:cxnLst>
            <a:rect l="l" t="t" r="r" b="b"/>
            <a:pathLst>
              <a:path w="215969" h="407831">
                <a:moveTo>
                  <a:pt x="142943" y="0"/>
                </a:moveTo>
                <a:cubicBezTo>
                  <a:pt x="66027" y="111974"/>
                  <a:pt x="-10888" y="223949"/>
                  <a:pt x="1275" y="291921"/>
                </a:cubicBezTo>
                <a:cubicBezTo>
                  <a:pt x="13438" y="359893"/>
                  <a:pt x="219500" y="347014"/>
                  <a:pt x="215923" y="4078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Brace 47">
            <a:extLst>
              <a:ext uri="{FF2B5EF4-FFF2-40B4-BE49-F238E27FC236}">
                <a16:creationId xmlns:a16="http://schemas.microsoft.com/office/drawing/2014/main" id="{7793910D-F2D8-851F-DDD6-CDA771DAD2FF}"/>
              </a:ext>
            </a:extLst>
          </p:cNvPr>
          <p:cNvSpPr/>
          <p:nvPr/>
        </p:nvSpPr>
        <p:spPr>
          <a:xfrm flipH="1">
            <a:off x="5644472" y="11972803"/>
            <a:ext cx="555143" cy="1009411"/>
          </a:xfrm>
          <a:prstGeom prst="leftBrace">
            <a:avLst>
              <a:gd name="adj1" fmla="val 8333"/>
              <a:gd name="adj2" fmla="val 51896"/>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9" name="Left Brace 48">
            <a:extLst>
              <a:ext uri="{FF2B5EF4-FFF2-40B4-BE49-F238E27FC236}">
                <a16:creationId xmlns:a16="http://schemas.microsoft.com/office/drawing/2014/main" id="{E0A6E8FB-C784-AAD6-A40F-3685FD0C92A4}"/>
              </a:ext>
            </a:extLst>
          </p:cNvPr>
          <p:cNvSpPr/>
          <p:nvPr/>
        </p:nvSpPr>
        <p:spPr>
          <a:xfrm rot="5400000" flipH="1">
            <a:off x="4946775" y="12652983"/>
            <a:ext cx="365993" cy="1009411"/>
          </a:xfrm>
          <a:prstGeom prst="leftBrace">
            <a:avLst>
              <a:gd name="adj1" fmla="val 8333"/>
              <a:gd name="adj2" fmla="val 51896"/>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E1FC5506-BA8B-D383-19DC-D70E6E0F7F68}"/>
              </a:ext>
            </a:extLst>
          </p:cNvPr>
          <p:cNvSpPr txBox="1"/>
          <p:nvPr/>
        </p:nvSpPr>
        <p:spPr>
          <a:xfrm>
            <a:off x="6220339" y="12317094"/>
            <a:ext cx="312906" cy="369332"/>
          </a:xfrm>
          <a:prstGeom prst="rect">
            <a:avLst/>
          </a:prstGeom>
          <a:noFill/>
        </p:spPr>
        <p:txBody>
          <a:bodyPr wrap="none" rtlCol="0">
            <a:spAutoFit/>
          </a:bodyPr>
          <a:lstStyle/>
          <a:p>
            <a:r>
              <a:rPr lang="en-US" dirty="0"/>
              <a:t>1</a:t>
            </a:r>
          </a:p>
        </p:txBody>
      </p:sp>
      <p:sp>
        <p:nvSpPr>
          <p:cNvPr id="51" name="TextBox 50">
            <a:extLst>
              <a:ext uri="{FF2B5EF4-FFF2-40B4-BE49-F238E27FC236}">
                <a16:creationId xmlns:a16="http://schemas.microsoft.com/office/drawing/2014/main" id="{FA8CEE52-8F43-11A8-3B10-17A0FD8AE422}"/>
              </a:ext>
            </a:extLst>
          </p:cNvPr>
          <p:cNvSpPr txBox="1"/>
          <p:nvPr/>
        </p:nvSpPr>
        <p:spPr>
          <a:xfrm>
            <a:off x="4954909" y="13335920"/>
            <a:ext cx="312906" cy="369332"/>
          </a:xfrm>
          <a:prstGeom prst="rect">
            <a:avLst/>
          </a:prstGeom>
          <a:noFill/>
        </p:spPr>
        <p:txBody>
          <a:bodyPr wrap="none" rtlCol="0">
            <a:spAutoFit/>
          </a:bodyPr>
          <a:lstStyle/>
          <a:p>
            <a:r>
              <a:rPr lang="en-US" dirty="0"/>
              <a:t>1</a:t>
            </a:r>
          </a:p>
        </p:txBody>
      </p:sp>
      <p:pic>
        <p:nvPicPr>
          <p:cNvPr id="52" name="Picture 2" descr="Atoms – Primary Science Online">
            <a:extLst>
              <a:ext uri="{FF2B5EF4-FFF2-40B4-BE49-F238E27FC236}">
                <a16:creationId xmlns:a16="http://schemas.microsoft.com/office/drawing/2014/main" id="{ABD1325E-290C-9062-55B8-566810BA0D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9837" y="14009654"/>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Atoms – Primary Science Online">
            <a:extLst>
              <a:ext uri="{FF2B5EF4-FFF2-40B4-BE49-F238E27FC236}">
                <a16:creationId xmlns:a16="http://schemas.microsoft.com/office/drawing/2014/main" id="{4E900B31-8D3D-2798-25C0-2F7F0C973A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6543" y="13731762"/>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Atoms – Primary Science Online">
            <a:extLst>
              <a:ext uri="{FF2B5EF4-FFF2-40B4-BE49-F238E27FC236}">
                <a16:creationId xmlns:a16="http://schemas.microsoft.com/office/drawing/2014/main" id="{1880359F-8B64-65E2-8226-91514AF950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6542" y="13483349"/>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toms – Primary Science Online">
            <a:extLst>
              <a:ext uri="{FF2B5EF4-FFF2-40B4-BE49-F238E27FC236}">
                <a16:creationId xmlns:a16="http://schemas.microsoft.com/office/drawing/2014/main" id="{9AD2C251-094A-4DD1-B6D3-F381521373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2437" y="13267540"/>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Atoms – Primary Science Online">
            <a:extLst>
              <a:ext uri="{FF2B5EF4-FFF2-40B4-BE49-F238E27FC236}">
                <a16:creationId xmlns:a16="http://schemas.microsoft.com/office/drawing/2014/main" id="{5FFBE30E-5F67-4041-C7A2-4331E95D8D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9958" y="14156898"/>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Atoms – Primary Science Online">
            <a:extLst>
              <a:ext uri="{FF2B5EF4-FFF2-40B4-BE49-F238E27FC236}">
                <a16:creationId xmlns:a16="http://schemas.microsoft.com/office/drawing/2014/main" id="{AABCA9FF-BE76-5514-2A50-2A91389151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0781" y="14428360"/>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Atoms – Primary Science Online">
            <a:extLst>
              <a:ext uri="{FF2B5EF4-FFF2-40B4-BE49-F238E27FC236}">
                <a16:creationId xmlns:a16="http://schemas.microsoft.com/office/drawing/2014/main" id="{130CA213-6240-6372-548B-F865AE0B78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7795" y="14237837"/>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toms – Primary Science Online">
            <a:extLst>
              <a:ext uri="{FF2B5EF4-FFF2-40B4-BE49-F238E27FC236}">
                <a16:creationId xmlns:a16="http://schemas.microsoft.com/office/drawing/2014/main" id="{7ABD6F66-365B-0BCB-DD5D-D2D3E4A786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2509" y="14002160"/>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Atoms – Primary Science Online">
            <a:extLst>
              <a:ext uri="{FF2B5EF4-FFF2-40B4-BE49-F238E27FC236}">
                <a16:creationId xmlns:a16="http://schemas.microsoft.com/office/drawing/2014/main" id="{B3372521-C897-7AC4-8DAF-16B2EA1A34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8501" y="13571365"/>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Atoms – Primary Science Online">
            <a:extLst>
              <a:ext uri="{FF2B5EF4-FFF2-40B4-BE49-F238E27FC236}">
                <a16:creationId xmlns:a16="http://schemas.microsoft.com/office/drawing/2014/main" id="{59ED26B3-E545-CF27-7E01-AB9430F2E7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3428" y="13260403"/>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Atoms – Primary Science Online">
            <a:extLst>
              <a:ext uri="{FF2B5EF4-FFF2-40B4-BE49-F238E27FC236}">
                <a16:creationId xmlns:a16="http://schemas.microsoft.com/office/drawing/2014/main" id="{095CD948-B6F2-17EB-909E-85115FC9C5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0424" y="13120564"/>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Atoms – Primary Science Online">
            <a:extLst>
              <a:ext uri="{FF2B5EF4-FFF2-40B4-BE49-F238E27FC236}">
                <a16:creationId xmlns:a16="http://schemas.microsoft.com/office/drawing/2014/main" id="{E6F82B7E-E829-F48D-6ECD-62C8EF369C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046" y="2165258"/>
            <a:ext cx="1242298" cy="82819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960230E-3DEA-BC1D-D3B2-7E57DC09FDDA}"/>
              </a:ext>
            </a:extLst>
          </p:cNvPr>
          <p:cNvSpPr/>
          <p:nvPr/>
        </p:nvSpPr>
        <p:spPr>
          <a:xfrm>
            <a:off x="2290813" y="3323798"/>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D191137-C1DE-A4C0-90E8-7CAF9794272C}"/>
              </a:ext>
            </a:extLst>
          </p:cNvPr>
          <p:cNvSpPr/>
          <p:nvPr/>
        </p:nvSpPr>
        <p:spPr>
          <a:xfrm>
            <a:off x="8599130" y="2667190"/>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B2BF2A-9189-3192-F78F-37E3866FFA60}"/>
              </a:ext>
            </a:extLst>
          </p:cNvPr>
          <p:cNvSpPr/>
          <p:nvPr/>
        </p:nvSpPr>
        <p:spPr>
          <a:xfrm>
            <a:off x="7409938" y="3677403"/>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BFD824-4A79-3174-5C5B-AF45B447183F}"/>
              </a:ext>
            </a:extLst>
          </p:cNvPr>
          <p:cNvSpPr/>
          <p:nvPr/>
        </p:nvSpPr>
        <p:spPr>
          <a:xfrm>
            <a:off x="9901187" y="3177357"/>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569D32-AA92-B50B-1A83-5884E896BB0B}"/>
              </a:ext>
            </a:extLst>
          </p:cNvPr>
          <p:cNvSpPr/>
          <p:nvPr/>
        </p:nvSpPr>
        <p:spPr>
          <a:xfrm>
            <a:off x="9526772" y="1687216"/>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29917F0-267E-A417-B1B5-E99F724B264B}"/>
              </a:ext>
            </a:extLst>
          </p:cNvPr>
          <p:cNvCxnSpPr>
            <a:cxnSpLocks/>
            <a:stCxn id="8" idx="2"/>
            <a:endCxn id="9" idx="0"/>
          </p:cNvCxnSpPr>
          <p:nvPr/>
        </p:nvCxnSpPr>
        <p:spPr>
          <a:xfrm flipH="1">
            <a:off x="7808992" y="3081290"/>
            <a:ext cx="790138" cy="596113"/>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F69F6A93-FF92-D2DB-94D8-68F206ADD91B}"/>
              </a:ext>
            </a:extLst>
          </p:cNvPr>
          <p:cNvCxnSpPr>
            <a:cxnSpLocks/>
            <a:stCxn id="8" idx="4"/>
            <a:endCxn id="9" idx="6"/>
          </p:cNvCxnSpPr>
          <p:nvPr/>
        </p:nvCxnSpPr>
        <p:spPr>
          <a:xfrm flipH="1">
            <a:off x="8208046" y="3495389"/>
            <a:ext cx="790138" cy="596114"/>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7A235E1E-E1FC-496E-2E15-1D30CB8E6047}"/>
              </a:ext>
            </a:extLst>
          </p:cNvPr>
          <p:cNvCxnSpPr>
            <a:cxnSpLocks/>
            <a:stCxn id="14" idx="3"/>
            <a:endCxn id="12" idx="2"/>
          </p:cNvCxnSpPr>
          <p:nvPr/>
        </p:nvCxnSpPr>
        <p:spPr>
          <a:xfrm>
            <a:off x="9643652" y="2394128"/>
            <a:ext cx="257535" cy="1197329"/>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75C6A15E-CE60-40C2-3C19-06E7064DB4E3}"/>
              </a:ext>
            </a:extLst>
          </p:cNvPr>
          <p:cNvCxnSpPr>
            <a:cxnSpLocks/>
            <a:stCxn id="14" idx="6"/>
            <a:endCxn id="12" idx="7"/>
          </p:cNvCxnSpPr>
          <p:nvPr/>
        </p:nvCxnSpPr>
        <p:spPr>
          <a:xfrm>
            <a:off x="10324880" y="2101316"/>
            <a:ext cx="257535" cy="1197328"/>
          </a:xfrm>
          <a:prstGeom prst="line">
            <a:avLst/>
          </a:prstGeom>
        </p:spPr>
        <p:style>
          <a:lnRef idx="3">
            <a:schemeClr val="dk1"/>
          </a:lnRef>
          <a:fillRef idx="0">
            <a:schemeClr val="dk1"/>
          </a:fillRef>
          <a:effectRef idx="2">
            <a:schemeClr val="dk1"/>
          </a:effectRef>
          <a:fontRef idx="minor">
            <a:schemeClr val="tx1"/>
          </a:fontRef>
        </p:style>
      </p:cxnSp>
      <p:pic>
        <p:nvPicPr>
          <p:cNvPr id="38" name="20250923-0411-36.1508679">
            <a:hlinkClick r:id="" action="ppaction://media"/>
            <a:extLst>
              <a:ext uri="{FF2B5EF4-FFF2-40B4-BE49-F238E27FC236}">
                <a16:creationId xmlns:a16="http://schemas.microsoft.com/office/drawing/2014/main" id="{0B07ABBB-C055-00E5-CF84-DF565832203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87410" y="-13549624"/>
            <a:ext cx="10744200" cy="5930900"/>
          </a:xfrm>
          <a:prstGeom prst="rect">
            <a:avLst/>
          </a:prstGeom>
        </p:spPr>
      </p:pic>
      <p:sp>
        <p:nvSpPr>
          <p:cNvPr id="39" name="TextBox 38">
            <a:extLst>
              <a:ext uri="{FF2B5EF4-FFF2-40B4-BE49-F238E27FC236}">
                <a16:creationId xmlns:a16="http://schemas.microsoft.com/office/drawing/2014/main" id="{0291A9CB-00F1-407A-4DFC-0753615DE4F4}"/>
              </a:ext>
            </a:extLst>
          </p:cNvPr>
          <p:cNvSpPr txBox="1"/>
          <p:nvPr/>
        </p:nvSpPr>
        <p:spPr>
          <a:xfrm>
            <a:off x="3885299" y="4696125"/>
            <a:ext cx="4628631" cy="1754326"/>
          </a:xfrm>
          <a:prstGeom prst="rect">
            <a:avLst/>
          </a:prstGeom>
          <a:noFill/>
        </p:spPr>
        <p:txBody>
          <a:bodyPr wrap="square" rtlCol="0">
            <a:spAutoFit/>
          </a:bodyPr>
          <a:lstStyle/>
          <a:p>
            <a:r>
              <a:rPr lang="en-US" dirty="0"/>
              <a:t>More atoms and molecules in a given space means that there is higher pressure in the area! This is because when molecules clump up they want to separate and push against the surrounding.</a:t>
            </a:r>
          </a:p>
        </p:txBody>
      </p:sp>
    </p:spTree>
    <p:extLst>
      <p:ext uri="{BB962C8B-B14F-4D97-AF65-F5344CB8AC3E}">
        <p14:creationId xmlns:p14="http://schemas.microsoft.com/office/powerpoint/2010/main" val="1002455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3"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8"/>
                                        </p:tgtEl>
                                      </p:cBhvr>
                                    </p:cmd>
                                  </p:childTnLst>
                                </p:cTn>
                              </p:par>
                            </p:childTnLst>
                          </p:cTn>
                        </p:par>
                      </p:childTnLst>
                    </p:cTn>
                  </p:par>
                </p:childTnLst>
              </p:cTn>
              <p:nextCondLst>
                <p:cond evt="onClick" delay="0">
                  <p:tgtEl>
                    <p:spTgt spid="38"/>
                  </p:tgtEl>
                </p:cond>
              </p:nextCondLst>
            </p:seq>
            <p:video>
              <p:cMediaNode vol="80000">
                <p:cTn id="12" fill="hold" display="0">
                  <p:stCondLst>
                    <p:cond delay="indefinite"/>
                  </p:stCondLst>
                </p:cTn>
                <p:tgtEl>
                  <p:spTgt spid="3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90E15E-BD4F-D84D-BD9D-A885E9D5D11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2097077-BD65-70D7-482E-FD878E140122}"/>
              </a:ext>
            </a:extLst>
          </p:cNvPr>
          <p:cNvSpPr txBox="1"/>
          <p:nvPr/>
        </p:nvSpPr>
        <p:spPr>
          <a:xfrm>
            <a:off x="536619" y="-6812662"/>
            <a:ext cx="7091967" cy="369332"/>
          </a:xfrm>
          <a:prstGeom prst="rect">
            <a:avLst/>
          </a:prstGeom>
          <a:noFill/>
        </p:spPr>
        <p:txBody>
          <a:bodyPr wrap="square" rtlCol="0">
            <a:spAutoFit/>
          </a:bodyPr>
          <a:lstStyle/>
          <a:p>
            <a:r>
              <a:rPr lang="en-US" dirty="0"/>
              <a:t>Pascal(Pa) vs Pound Per Square Inch(psi) </a:t>
            </a:r>
          </a:p>
        </p:txBody>
      </p:sp>
      <p:sp>
        <p:nvSpPr>
          <p:cNvPr id="8" name="TextBox 7">
            <a:extLst>
              <a:ext uri="{FF2B5EF4-FFF2-40B4-BE49-F238E27FC236}">
                <a16:creationId xmlns:a16="http://schemas.microsoft.com/office/drawing/2014/main" id="{01139150-2C19-025B-9B36-677F7CD12519}"/>
              </a:ext>
            </a:extLst>
          </p:cNvPr>
          <p:cNvSpPr txBox="1"/>
          <p:nvPr/>
        </p:nvSpPr>
        <p:spPr>
          <a:xfrm>
            <a:off x="1135781" y="-5876037"/>
            <a:ext cx="3265638" cy="646331"/>
          </a:xfrm>
          <a:prstGeom prst="rect">
            <a:avLst/>
          </a:prstGeom>
          <a:noFill/>
        </p:spPr>
        <p:txBody>
          <a:bodyPr wrap="none" rtlCol="0">
            <a:spAutoFit/>
          </a:bodyPr>
          <a:lstStyle/>
          <a:p>
            <a:r>
              <a:rPr lang="en-US" dirty="0"/>
              <a:t>International System of Units</a:t>
            </a:r>
          </a:p>
          <a:p>
            <a:r>
              <a:rPr lang="en-US" dirty="0"/>
              <a:t>(SI)</a:t>
            </a:r>
          </a:p>
        </p:txBody>
      </p:sp>
      <p:pic>
        <p:nvPicPr>
          <p:cNvPr id="1026" name="Picture 2" descr="Pascal (unit) - Wikipedia">
            <a:extLst>
              <a:ext uri="{FF2B5EF4-FFF2-40B4-BE49-F238E27FC236}">
                <a16:creationId xmlns:a16="http://schemas.microsoft.com/office/drawing/2014/main" id="{F3B646F8-32D3-810B-92F4-EAD7D35B5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767" y="-7445202"/>
            <a:ext cx="1627171" cy="1627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0D498D-8E6A-BABC-3845-EFEE839D3097}"/>
              </a:ext>
            </a:extLst>
          </p:cNvPr>
          <p:cNvSpPr txBox="1"/>
          <p:nvPr/>
        </p:nvSpPr>
        <p:spPr>
          <a:xfrm>
            <a:off x="7873577" y="-5737538"/>
            <a:ext cx="2515381" cy="646331"/>
          </a:xfrm>
          <a:prstGeom prst="rect">
            <a:avLst/>
          </a:prstGeom>
          <a:noFill/>
        </p:spPr>
        <p:txBody>
          <a:bodyPr wrap="square" rtlCol="0">
            <a:spAutoFit/>
          </a:bodyPr>
          <a:lstStyle/>
          <a:p>
            <a:r>
              <a:rPr lang="en-US" dirty="0"/>
              <a:t>U.S Customary System Units (USCS) </a:t>
            </a:r>
          </a:p>
        </p:txBody>
      </p:sp>
      <p:sp>
        <p:nvSpPr>
          <p:cNvPr id="16" name="TextBox 15">
            <a:extLst>
              <a:ext uri="{FF2B5EF4-FFF2-40B4-BE49-F238E27FC236}">
                <a16:creationId xmlns:a16="http://schemas.microsoft.com/office/drawing/2014/main" id="{93F5776C-4AE6-993C-BCDC-DD96E348C816}"/>
              </a:ext>
            </a:extLst>
          </p:cNvPr>
          <p:cNvSpPr txBox="1"/>
          <p:nvPr/>
        </p:nvSpPr>
        <p:spPr>
          <a:xfrm>
            <a:off x="987520" y="-4914364"/>
            <a:ext cx="3790542" cy="646331"/>
          </a:xfrm>
          <a:prstGeom prst="rect">
            <a:avLst/>
          </a:prstGeom>
          <a:noFill/>
        </p:spPr>
        <p:txBody>
          <a:bodyPr wrap="square">
            <a:spAutoFit/>
          </a:bodyPr>
          <a:lstStyle/>
          <a:p>
            <a:pPr marL="285750" indent="-285750">
              <a:buFont typeface="Arial" panose="020B0604020202020204" pitchFamily="34" charset="0"/>
              <a:buChar char="•"/>
            </a:pPr>
            <a:r>
              <a:rPr lang="en-US" dirty="0"/>
              <a:t>One pascal(Pa) equals one </a:t>
            </a:r>
            <a:r>
              <a:rPr lang="en-US" b="1" dirty="0"/>
              <a:t>newton</a:t>
            </a:r>
            <a:r>
              <a:rPr lang="en-US" dirty="0"/>
              <a:t> per square </a:t>
            </a:r>
            <a:r>
              <a:rPr lang="en-US" b="1" dirty="0"/>
              <a:t>meter</a:t>
            </a:r>
            <a:r>
              <a:rPr lang="en-US" dirty="0"/>
              <a:t>.</a:t>
            </a:r>
          </a:p>
        </p:txBody>
      </p:sp>
      <p:sp>
        <p:nvSpPr>
          <p:cNvPr id="20" name="TextBox 19">
            <a:extLst>
              <a:ext uri="{FF2B5EF4-FFF2-40B4-BE49-F238E27FC236}">
                <a16:creationId xmlns:a16="http://schemas.microsoft.com/office/drawing/2014/main" id="{2E7CE7F9-405F-16C9-D62B-5BCD07353414}"/>
              </a:ext>
            </a:extLst>
          </p:cNvPr>
          <p:cNvSpPr txBox="1"/>
          <p:nvPr/>
        </p:nvSpPr>
        <p:spPr>
          <a:xfrm>
            <a:off x="1403350" y="-4259686"/>
            <a:ext cx="3220165" cy="2862322"/>
          </a:xfrm>
          <a:prstGeom prst="rect">
            <a:avLst/>
          </a:prstGeom>
          <a:noFill/>
        </p:spPr>
        <p:txBody>
          <a:bodyPr wrap="square">
            <a:spAutoFit/>
          </a:bodyPr>
          <a:lstStyle/>
          <a:p>
            <a:pPr marL="285750" indent="-285750">
              <a:buFont typeface="Wingdings" panose="05000000000000000000" pitchFamily="2" charset="2"/>
              <a:buChar char="q"/>
            </a:pPr>
            <a:r>
              <a:rPr lang="en-US" dirty="0"/>
              <a:t>A </a:t>
            </a:r>
            <a:r>
              <a:rPr lang="en-US" b="1" dirty="0"/>
              <a:t>newton</a:t>
            </a:r>
            <a:r>
              <a:rPr lang="en-US" dirty="0"/>
              <a:t> is a way to measure how hard you push or pull on something!</a:t>
            </a:r>
          </a:p>
          <a:p>
            <a:pPr marL="285750" indent="-285750">
              <a:buFont typeface="Wingdings" panose="05000000000000000000" pitchFamily="2" charset="2"/>
              <a:buChar char="q"/>
            </a:pPr>
            <a:r>
              <a:rPr lang="en-US" dirty="0"/>
              <a:t>One </a:t>
            </a:r>
            <a:r>
              <a:rPr lang="en-US" b="1" dirty="0"/>
              <a:t>meter </a:t>
            </a:r>
            <a:r>
              <a:rPr lang="en-US" dirty="0"/>
              <a:t>is around 3 feet in USCS!</a:t>
            </a:r>
          </a:p>
          <a:p>
            <a:pPr marL="285750" indent="-285750">
              <a:buFont typeface="Wingdings" panose="05000000000000000000" pitchFamily="2" charset="2"/>
              <a:buChar char="q"/>
            </a:pPr>
            <a:r>
              <a:rPr lang="en-US" dirty="0"/>
              <a:t>1 pascal means that there is 1 newton that is applied to 1x1 meter face.</a:t>
            </a:r>
          </a:p>
        </p:txBody>
      </p:sp>
      <p:pic>
        <p:nvPicPr>
          <p:cNvPr id="1028" name="Picture 4" descr="How Much Pressure Is 1 Pascal">
            <a:extLst>
              <a:ext uri="{FF2B5EF4-FFF2-40B4-BE49-F238E27FC236}">
                <a16:creationId xmlns:a16="http://schemas.microsoft.com/office/drawing/2014/main" id="{07C17A9F-35B0-EAC1-A51E-FA0340D43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611" y="-5502689"/>
            <a:ext cx="1664728" cy="936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ysics - Fluid pressure and Pascal's law - English - YouTube">
            <a:extLst>
              <a:ext uri="{FF2B5EF4-FFF2-40B4-BE49-F238E27FC236}">
                <a16:creationId xmlns:a16="http://schemas.microsoft.com/office/drawing/2014/main" id="{ECB802EB-E5E4-02C3-9825-24187F7F8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401" y="-7200367"/>
            <a:ext cx="2021567" cy="11375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FC4E380-4B5E-7147-3F42-20E4D12FD3D3}"/>
              </a:ext>
            </a:extLst>
          </p:cNvPr>
          <p:cNvSpPr txBox="1"/>
          <p:nvPr/>
        </p:nvSpPr>
        <p:spPr>
          <a:xfrm>
            <a:off x="536619" y="-7289716"/>
            <a:ext cx="2552302" cy="477054"/>
          </a:xfrm>
          <a:prstGeom prst="rect">
            <a:avLst/>
          </a:prstGeom>
          <a:noFill/>
        </p:spPr>
        <p:txBody>
          <a:bodyPr wrap="none" rtlCol="0">
            <a:spAutoFit/>
          </a:bodyPr>
          <a:lstStyle/>
          <a:p>
            <a:r>
              <a:rPr lang="en-US" sz="2500" dirty="0"/>
              <a:t>MEASUREMENT </a:t>
            </a:r>
          </a:p>
        </p:txBody>
      </p:sp>
      <p:sp>
        <p:nvSpPr>
          <p:cNvPr id="22" name="TextBox 21">
            <a:extLst>
              <a:ext uri="{FF2B5EF4-FFF2-40B4-BE49-F238E27FC236}">
                <a16:creationId xmlns:a16="http://schemas.microsoft.com/office/drawing/2014/main" id="{1353556C-CA72-0A3E-F328-62C03280A76A}"/>
              </a:ext>
            </a:extLst>
          </p:cNvPr>
          <p:cNvSpPr txBox="1"/>
          <p:nvPr/>
        </p:nvSpPr>
        <p:spPr>
          <a:xfrm>
            <a:off x="6994108" y="-4857277"/>
            <a:ext cx="3790542" cy="369332"/>
          </a:xfrm>
          <a:prstGeom prst="rect">
            <a:avLst/>
          </a:prstGeom>
          <a:noFill/>
        </p:spPr>
        <p:txBody>
          <a:bodyPr wrap="square">
            <a:spAutoFit/>
          </a:bodyPr>
          <a:lstStyle/>
          <a:p>
            <a:pPr marL="285750" indent="-285750">
              <a:buFont typeface="Arial" panose="020B0604020202020204" pitchFamily="34" charset="0"/>
              <a:buChar char="•"/>
            </a:pPr>
            <a:r>
              <a:rPr lang="en-US" b="1" dirty="0"/>
              <a:t>Pounds</a:t>
            </a:r>
            <a:r>
              <a:rPr lang="en-US" dirty="0"/>
              <a:t> per square </a:t>
            </a:r>
            <a:r>
              <a:rPr lang="en-US" b="1" dirty="0"/>
              <a:t>inch</a:t>
            </a:r>
          </a:p>
        </p:txBody>
      </p:sp>
      <p:sp>
        <p:nvSpPr>
          <p:cNvPr id="23" name="TextBox 22">
            <a:extLst>
              <a:ext uri="{FF2B5EF4-FFF2-40B4-BE49-F238E27FC236}">
                <a16:creationId xmlns:a16="http://schemas.microsoft.com/office/drawing/2014/main" id="{0F64127A-A689-F11C-8D26-797A33C63930}"/>
              </a:ext>
            </a:extLst>
          </p:cNvPr>
          <p:cNvSpPr txBox="1"/>
          <p:nvPr/>
        </p:nvSpPr>
        <p:spPr>
          <a:xfrm>
            <a:off x="7409938" y="-4283349"/>
            <a:ext cx="3220165" cy="3139321"/>
          </a:xfrm>
          <a:prstGeom prst="rect">
            <a:avLst/>
          </a:prstGeom>
          <a:noFill/>
        </p:spPr>
        <p:txBody>
          <a:bodyPr wrap="square">
            <a:spAutoFit/>
          </a:bodyPr>
          <a:lstStyle/>
          <a:p>
            <a:pPr marL="285750" indent="-285750">
              <a:buFont typeface="Wingdings" panose="05000000000000000000" pitchFamily="2" charset="2"/>
              <a:buChar char="q"/>
            </a:pPr>
            <a:r>
              <a:rPr lang="en-US" dirty="0"/>
              <a:t>A </a:t>
            </a:r>
            <a:r>
              <a:rPr lang="en-US" b="1" dirty="0"/>
              <a:t>pound</a:t>
            </a:r>
            <a:r>
              <a:rPr lang="en-US" dirty="0"/>
              <a:t> is a way to measure how heavy something is but in US measurements.</a:t>
            </a:r>
          </a:p>
          <a:p>
            <a:pPr marL="285750" indent="-285750">
              <a:buFont typeface="Wingdings" panose="05000000000000000000" pitchFamily="2" charset="2"/>
              <a:buChar char="q"/>
            </a:pPr>
            <a:r>
              <a:rPr lang="en-US" dirty="0"/>
              <a:t>One inch is about 2 to 3 of your fingers.</a:t>
            </a:r>
          </a:p>
          <a:p>
            <a:pPr marL="285750" indent="-285750">
              <a:buFont typeface="Wingdings" panose="05000000000000000000" pitchFamily="2" charset="2"/>
              <a:buChar char="q"/>
            </a:pPr>
            <a:r>
              <a:rPr lang="en-US" dirty="0"/>
              <a:t>1 pounds per square inch then measures how much pounds you apply to a 1x1 inch face.</a:t>
            </a:r>
          </a:p>
          <a:p>
            <a:pPr marL="285750" indent="-285750">
              <a:buFont typeface="Wingdings" panose="05000000000000000000" pitchFamily="2" charset="2"/>
              <a:buChar char="q"/>
            </a:pPr>
            <a:endParaRPr lang="en-US" dirty="0"/>
          </a:p>
        </p:txBody>
      </p:sp>
      <p:pic>
        <p:nvPicPr>
          <p:cNvPr id="1032" name="Picture 8" descr="Redbubble | Minecraft Stone Block">
            <a:extLst>
              <a:ext uri="{FF2B5EF4-FFF2-40B4-BE49-F238E27FC236}">
                <a16:creationId xmlns:a16="http://schemas.microsoft.com/office/drawing/2014/main" id="{AA1B520D-1606-13C1-89AF-55EBFBD08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501" y="-4323839"/>
            <a:ext cx="1057971" cy="10579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F9653BDD-5D67-973E-A050-45111BB740FD}"/>
              </a:ext>
            </a:extLst>
          </p:cNvPr>
          <p:cNvSpPr/>
          <p:nvPr/>
        </p:nvSpPr>
        <p:spPr>
          <a:xfrm>
            <a:off x="5112913" y="-2935310"/>
            <a:ext cx="1276068" cy="1537946"/>
          </a:xfrm>
          <a:prstGeom prst="ellipse">
            <a:avLst/>
          </a:prstGeom>
          <a:pattFill prst="lgGrid">
            <a:fgClr>
              <a:schemeClr val="bg1"/>
            </a:fgClr>
            <a:bgClr>
              <a:srgbClr val="0F7B99"/>
            </a:bgClr>
          </a:patt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0DA9D60-CCA0-FF7F-040E-865DDE6B713C}"/>
              </a:ext>
            </a:extLst>
          </p:cNvPr>
          <p:cNvSpPr/>
          <p:nvPr/>
        </p:nvSpPr>
        <p:spPr>
          <a:xfrm>
            <a:off x="6318026" y="-2406353"/>
            <a:ext cx="123914" cy="5255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cxnSp>
        <p:nvCxnSpPr>
          <p:cNvPr id="28" name="Straight Arrow Connector 27">
            <a:extLst>
              <a:ext uri="{FF2B5EF4-FFF2-40B4-BE49-F238E27FC236}">
                <a16:creationId xmlns:a16="http://schemas.microsoft.com/office/drawing/2014/main" id="{54EBCE6A-9C2F-FF55-98E9-35ED6AC4561D}"/>
              </a:ext>
            </a:extLst>
          </p:cNvPr>
          <p:cNvCxnSpPr>
            <a:cxnSpLocks/>
            <a:endCxn id="26" idx="1"/>
          </p:cNvCxnSpPr>
          <p:nvPr/>
        </p:nvCxnSpPr>
        <p:spPr>
          <a:xfrm>
            <a:off x="5829837" y="-2143570"/>
            <a:ext cx="48818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Freeform: Shape 28">
            <a:extLst>
              <a:ext uri="{FF2B5EF4-FFF2-40B4-BE49-F238E27FC236}">
                <a16:creationId xmlns:a16="http://schemas.microsoft.com/office/drawing/2014/main" id="{EFFC080D-624C-FAFF-41C9-CA52A4DCE8CD}"/>
              </a:ext>
            </a:extLst>
          </p:cNvPr>
          <p:cNvSpPr/>
          <p:nvPr/>
        </p:nvSpPr>
        <p:spPr>
          <a:xfrm>
            <a:off x="5682601" y="-1385552"/>
            <a:ext cx="215969" cy="407831"/>
          </a:xfrm>
          <a:custGeom>
            <a:avLst/>
            <a:gdLst>
              <a:gd name="connsiteX0" fmla="*/ 142943 w 215969"/>
              <a:gd name="connsiteY0" fmla="*/ 0 h 407831"/>
              <a:gd name="connsiteX1" fmla="*/ 1275 w 215969"/>
              <a:gd name="connsiteY1" fmla="*/ 291921 h 407831"/>
              <a:gd name="connsiteX2" fmla="*/ 215923 w 215969"/>
              <a:gd name="connsiteY2" fmla="*/ 407831 h 407831"/>
            </a:gdLst>
            <a:ahLst/>
            <a:cxnLst>
              <a:cxn ang="0">
                <a:pos x="connsiteX0" y="connsiteY0"/>
              </a:cxn>
              <a:cxn ang="0">
                <a:pos x="connsiteX1" y="connsiteY1"/>
              </a:cxn>
              <a:cxn ang="0">
                <a:pos x="connsiteX2" y="connsiteY2"/>
              </a:cxn>
            </a:cxnLst>
            <a:rect l="l" t="t" r="r" b="b"/>
            <a:pathLst>
              <a:path w="215969" h="407831">
                <a:moveTo>
                  <a:pt x="142943" y="0"/>
                </a:moveTo>
                <a:cubicBezTo>
                  <a:pt x="66027" y="111974"/>
                  <a:pt x="-10888" y="223949"/>
                  <a:pt x="1275" y="291921"/>
                </a:cubicBezTo>
                <a:cubicBezTo>
                  <a:pt x="13438" y="359893"/>
                  <a:pt x="219500" y="347014"/>
                  <a:pt x="215923" y="4078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 Brace 40">
            <a:extLst>
              <a:ext uri="{FF2B5EF4-FFF2-40B4-BE49-F238E27FC236}">
                <a16:creationId xmlns:a16="http://schemas.microsoft.com/office/drawing/2014/main" id="{978C2CDC-30EB-0046-5025-1A58878C381A}"/>
              </a:ext>
            </a:extLst>
          </p:cNvPr>
          <p:cNvSpPr/>
          <p:nvPr/>
        </p:nvSpPr>
        <p:spPr>
          <a:xfrm flipH="1">
            <a:off x="5644472" y="-4303193"/>
            <a:ext cx="555143" cy="1009411"/>
          </a:xfrm>
          <a:prstGeom prst="leftBrace">
            <a:avLst>
              <a:gd name="adj1" fmla="val 8333"/>
              <a:gd name="adj2" fmla="val 51896"/>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2" name="Left Brace 41">
            <a:extLst>
              <a:ext uri="{FF2B5EF4-FFF2-40B4-BE49-F238E27FC236}">
                <a16:creationId xmlns:a16="http://schemas.microsoft.com/office/drawing/2014/main" id="{20E5E43A-E164-2FF5-290D-ED77B4821CB8}"/>
              </a:ext>
            </a:extLst>
          </p:cNvPr>
          <p:cNvSpPr/>
          <p:nvPr/>
        </p:nvSpPr>
        <p:spPr>
          <a:xfrm rot="5400000" flipH="1">
            <a:off x="4946775" y="-3623013"/>
            <a:ext cx="365993" cy="1009411"/>
          </a:xfrm>
          <a:prstGeom prst="leftBrace">
            <a:avLst>
              <a:gd name="adj1" fmla="val 8333"/>
              <a:gd name="adj2" fmla="val 51896"/>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85E639CE-3260-C562-DF5C-2284773614F0}"/>
              </a:ext>
            </a:extLst>
          </p:cNvPr>
          <p:cNvSpPr txBox="1"/>
          <p:nvPr/>
        </p:nvSpPr>
        <p:spPr>
          <a:xfrm>
            <a:off x="6220339" y="-3958902"/>
            <a:ext cx="31290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DB56DD5C-58C4-2E76-A7D2-599FB113FD31}"/>
              </a:ext>
            </a:extLst>
          </p:cNvPr>
          <p:cNvSpPr txBox="1"/>
          <p:nvPr/>
        </p:nvSpPr>
        <p:spPr>
          <a:xfrm>
            <a:off x="4954909" y="-2940076"/>
            <a:ext cx="312906" cy="369332"/>
          </a:xfrm>
          <a:prstGeom prst="rect">
            <a:avLst/>
          </a:prstGeom>
          <a:noFill/>
        </p:spPr>
        <p:txBody>
          <a:bodyPr wrap="none" rtlCol="0">
            <a:spAutoFit/>
          </a:bodyPr>
          <a:lstStyle/>
          <a:p>
            <a:r>
              <a:rPr lang="en-US" dirty="0"/>
              <a:t>1</a:t>
            </a:r>
          </a:p>
        </p:txBody>
      </p:sp>
      <p:sp>
        <p:nvSpPr>
          <p:cNvPr id="2" name="TextBox 1">
            <a:extLst>
              <a:ext uri="{FF2B5EF4-FFF2-40B4-BE49-F238E27FC236}">
                <a16:creationId xmlns:a16="http://schemas.microsoft.com/office/drawing/2014/main" id="{1B8ED008-3C13-5134-C347-EB85B5AC7258}"/>
              </a:ext>
            </a:extLst>
          </p:cNvPr>
          <p:cNvSpPr txBox="1"/>
          <p:nvPr/>
        </p:nvSpPr>
        <p:spPr>
          <a:xfrm>
            <a:off x="2666321" y="385180"/>
            <a:ext cx="7108036" cy="861774"/>
          </a:xfrm>
          <a:prstGeom prst="rect">
            <a:avLst/>
          </a:prstGeom>
          <a:noFill/>
        </p:spPr>
        <p:txBody>
          <a:bodyPr wrap="none" rtlCol="0">
            <a:spAutoFit/>
          </a:bodyPr>
          <a:lstStyle/>
          <a:p>
            <a:r>
              <a:rPr lang="en-US" sz="5000" dirty="0"/>
              <a:t>Low and High Pressure</a:t>
            </a:r>
          </a:p>
        </p:txBody>
      </p:sp>
      <p:pic>
        <p:nvPicPr>
          <p:cNvPr id="5122" name="Picture 2" descr="The Highs and Lows of Air Pressure | Center for Science Education">
            <a:extLst>
              <a:ext uri="{FF2B5EF4-FFF2-40B4-BE49-F238E27FC236}">
                <a16:creationId xmlns:a16="http://schemas.microsoft.com/office/drawing/2014/main" id="{B9C3C802-8F85-9F56-3B3F-30D0DC2DB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3245" y="2717800"/>
            <a:ext cx="4881833" cy="2878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0CCA0-6D49-7DC5-8081-BF1F59F70178}"/>
              </a:ext>
            </a:extLst>
          </p:cNvPr>
          <p:cNvSpPr txBox="1"/>
          <p:nvPr/>
        </p:nvSpPr>
        <p:spPr>
          <a:xfrm>
            <a:off x="1595865" y="5657671"/>
            <a:ext cx="9207500" cy="1200329"/>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High pressure </a:t>
            </a:r>
            <a:r>
              <a:rPr lang="en-US" dirty="0">
                <a:latin typeface="Times New Roman" panose="02020603050405020304" pitchFamily="18" charset="0"/>
                <a:cs typeface="Times New Roman" panose="02020603050405020304" pitchFamily="18" charset="0"/>
              </a:rPr>
              <a:t>areas tend to push things away vs how</a:t>
            </a:r>
            <a:r>
              <a:rPr lang="en-US" b="1" dirty="0">
                <a:latin typeface="Times New Roman" panose="02020603050405020304" pitchFamily="18" charset="0"/>
                <a:cs typeface="Times New Roman" panose="02020603050405020304" pitchFamily="18" charset="0"/>
              </a:rPr>
              <a:t> low pressure </a:t>
            </a:r>
            <a:r>
              <a:rPr lang="en-US" dirty="0">
                <a:latin typeface="Times New Roman" panose="02020603050405020304" pitchFamily="18" charset="0"/>
                <a:cs typeface="Times New Roman" panose="02020603050405020304" pitchFamily="18" charset="0"/>
              </a:rPr>
              <a:t>like to suck things in. This is because lower pressure areas have less molecules and atoms that need to be filled! Pressure likes to be balanced and balances itself. So there are no areas with higher pressure than other areas. This explains the fact that the high pressure wants to balance out with the low pressure.</a:t>
            </a:r>
          </a:p>
        </p:txBody>
      </p:sp>
      <p:sp>
        <p:nvSpPr>
          <p:cNvPr id="5" name="TextBox 4">
            <a:extLst>
              <a:ext uri="{FF2B5EF4-FFF2-40B4-BE49-F238E27FC236}">
                <a16:creationId xmlns:a16="http://schemas.microsoft.com/office/drawing/2014/main" id="{E48BB83B-1759-D99D-338E-48DBC551D568}"/>
              </a:ext>
            </a:extLst>
          </p:cNvPr>
          <p:cNvSpPr txBox="1"/>
          <p:nvPr/>
        </p:nvSpPr>
        <p:spPr>
          <a:xfrm>
            <a:off x="2537984" y="8142560"/>
            <a:ext cx="7560083" cy="784830"/>
          </a:xfrm>
          <a:prstGeom prst="rect">
            <a:avLst/>
          </a:prstGeom>
          <a:noFill/>
        </p:spPr>
        <p:txBody>
          <a:bodyPr wrap="none" rtlCol="0">
            <a:spAutoFit/>
          </a:bodyPr>
          <a:lstStyle/>
          <a:p>
            <a:r>
              <a:rPr lang="en-US" sz="4500" dirty="0"/>
              <a:t>How does it really help us?</a:t>
            </a:r>
          </a:p>
        </p:txBody>
      </p:sp>
      <p:sp>
        <p:nvSpPr>
          <p:cNvPr id="6" name="TextBox 5">
            <a:extLst>
              <a:ext uri="{FF2B5EF4-FFF2-40B4-BE49-F238E27FC236}">
                <a16:creationId xmlns:a16="http://schemas.microsoft.com/office/drawing/2014/main" id="{B2E5374E-B8F8-FE1F-48C7-F1B619009FE8}"/>
              </a:ext>
            </a:extLst>
          </p:cNvPr>
          <p:cNvSpPr txBox="1"/>
          <p:nvPr/>
        </p:nvSpPr>
        <p:spPr>
          <a:xfrm>
            <a:off x="1291585" y="1748081"/>
            <a:ext cx="2749471" cy="861774"/>
          </a:xfrm>
          <a:prstGeom prst="rect">
            <a:avLst/>
          </a:prstGeom>
          <a:noFill/>
        </p:spPr>
        <p:txBody>
          <a:bodyPr wrap="none" rtlCol="0">
            <a:spAutoFit/>
          </a:bodyPr>
          <a:lstStyle/>
          <a:p>
            <a:r>
              <a:rPr lang="ja-JP" altLang="en-US" sz="2500" dirty="0">
                <a:ln w="0"/>
                <a:effectLst>
                  <a:outerShdw blurRad="38100" dist="19050" dir="2700000" algn="tl" rotWithShape="0">
                    <a:schemeClr val="dk1">
                      <a:alpha val="40000"/>
                    </a:schemeClr>
                  </a:outerShdw>
                </a:effectLst>
              </a:rPr>
              <a:t>高圧（こうあつ）</a:t>
            </a:r>
            <a:endParaRPr lang="en-US" sz="2500" dirty="0">
              <a:ln w="0"/>
              <a:effectLst>
                <a:outerShdw blurRad="38100" dist="19050" dir="2700000" algn="tl" rotWithShape="0">
                  <a:schemeClr val="dk1">
                    <a:alpha val="40000"/>
                  </a:schemeClr>
                </a:outerShdw>
              </a:effectLst>
            </a:endParaRPr>
          </a:p>
          <a:p>
            <a:endParaRPr lang="en-US" sz="2500" dirty="0"/>
          </a:p>
        </p:txBody>
      </p:sp>
      <p:sp>
        <p:nvSpPr>
          <p:cNvPr id="9" name="TextBox 8">
            <a:extLst>
              <a:ext uri="{FF2B5EF4-FFF2-40B4-BE49-F238E27FC236}">
                <a16:creationId xmlns:a16="http://schemas.microsoft.com/office/drawing/2014/main" id="{E92307A2-820E-3156-A6D3-3A88C295E3CE}"/>
              </a:ext>
            </a:extLst>
          </p:cNvPr>
          <p:cNvSpPr txBox="1"/>
          <p:nvPr/>
        </p:nvSpPr>
        <p:spPr>
          <a:xfrm>
            <a:off x="8771342" y="1743850"/>
            <a:ext cx="2749471" cy="477054"/>
          </a:xfrm>
          <a:prstGeom prst="rect">
            <a:avLst/>
          </a:prstGeom>
          <a:noFill/>
        </p:spPr>
        <p:txBody>
          <a:bodyPr wrap="none" rtlCol="0">
            <a:spAutoFit/>
          </a:bodyPr>
          <a:lstStyle/>
          <a:p>
            <a:r>
              <a:rPr lang="ja-JP" altLang="en-US" sz="2500" dirty="0">
                <a:ln w="0"/>
                <a:effectLst>
                  <a:outerShdw blurRad="38100" dist="19050" dir="2700000" algn="tl" rotWithShape="0">
                    <a:schemeClr val="dk1">
                      <a:alpha val="40000"/>
                    </a:schemeClr>
                  </a:outerShdw>
                </a:effectLst>
              </a:rPr>
              <a:t>低圧（ていあつ）</a:t>
            </a:r>
            <a:endParaRPr lang="en-US" sz="2500" dirty="0"/>
          </a:p>
        </p:txBody>
      </p:sp>
      <p:pic>
        <p:nvPicPr>
          <p:cNvPr id="7170" name="Picture 2" descr="High vs. Low-Pressure Systems Explained - Pilot Institute">
            <a:extLst>
              <a:ext uri="{FF2B5EF4-FFF2-40B4-BE49-F238E27FC236}">
                <a16:creationId xmlns:a16="http://schemas.microsoft.com/office/drawing/2014/main" id="{F6666DD1-E097-EE13-FFF0-9BCB6FABBD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615" y="2561419"/>
            <a:ext cx="5408325" cy="3147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911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B26C7A-AADB-F20D-E307-35DF621AA2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F3B203-51C5-D713-0B27-E4678A2F1F7F}"/>
              </a:ext>
            </a:extLst>
          </p:cNvPr>
          <p:cNvSpPr txBox="1"/>
          <p:nvPr/>
        </p:nvSpPr>
        <p:spPr>
          <a:xfrm>
            <a:off x="2537984" y="3036585"/>
            <a:ext cx="7560083" cy="784830"/>
          </a:xfrm>
          <a:prstGeom prst="rect">
            <a:avLst/>
          </a:prstGeom>
          <a:noFill/>
        </p:spPr>
        <p:txBody>
          <a:bodyPr wrap="none" rtlCol="0">
            <a:spAutoFit/>
          </a:bodyPr>
          <a:lstStyle/>
          <a:p>
            <a:r>
              <a:rPr lang="en-US" sz="4500" dirty="0"/>
              <a:t>How does it really help us?</a:t>
            </a:r>
          </a:p>
        </p:txBody>
      </p:sp>
      <p:sp>
        <p:nvSpPr>
          <p:cNvPr id="3" name="Freeform: Shape 2">
            <a:extLst>
              <a:ext uri="{FF2B5EF4-FFF2-40B4-BE49-F238E27FC236}">
                <a16:creationId xmlns:a16="http://schemas.microsoft.com/office/drawing/2014/main" id="{37684CD5-D4C7-955E-54DE-294E148FB0D8}"/>
              </a:ext>
            </a:extLst>
          </p:cNvPr>
          <p:cNvSpPr/>
          <p:nvPr/>
        </p:nvSpPr>
        <p:spPr>
          <a:xfrm>
            <a:off x="5682601" y="-2028993"/>
            <a:ext cx="215969" cy="407831"/>
          </a:xfrm>
          <a:custGeom>
            <a:avLst/>
            <a:gdLst>
              <a:gd name="connsiteX0" fmla="*/ 142943 w 215969"/>
              <a:gd name="connsiteY0" fmla="*/ 0 h 407831"/>
              <a:gd name="connsiteX1" fmla="*/ 1275 w 215969"/>
              <a:gd name="connsiteY1" fmla="*/ 291921 h 407831"/>
              <a:gd name="connsiteX2" fmla="*/ 215923 w 215969"/>
              <a:gd name="connsiteY2" fmla="*/ 407831 h 407831"/>
            </a:gdLst>
            <a:ahLst/>
            <a:cxnLst>
              <a:cxn ang="0">
                <a:pos x="connsiteX0" y="connsiteY0"/>
              </a:cxn>
              <a:cxn ang="0">
                <a:pos x="connsiteX1" y="connsiteY1"/>
              </a:cxn>
              <a:cxn ang="0">
                <a:pos x="connsiteX2" y="connsiteY2"/>
              </a:cxn>
            </a:cxnLst>
            <a:rect l="l" t="t" r="r" b="b"/>
            <a:pathLst>
              <a:path w="215969" h="407831">
                <a:moveTo>
                  <a:pt x="142943" y="0"/>
                </a:moveTo>
                <a:cubicBezTo>
                  <a:pt x="66027" y="111974"/>
                  <a:pt x="-10888" y="223949"/>
                  <a:pt x="1275" y="291921"/>
                </a:cubicBezTo>
                <a:cubicBezTo>
                  <a:pt x="13438" y="359893"/>
                  <a:pt x="219500" y="347014"/>
                  <a:pt x="215923" y="4078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D71139-4082-7741-F326-5F7B1742C395}"/>
              </a:ext>
            </a:extLst>
          </p:cNvPr>
          <p:cNvSpPr txBox="1"/>
          <p:nvPr/>
        </p:nvSpPr>
        <p:spPr>
          <a:xfrm>
            <a:off x="2537984" y="7567544"/>
            <a:ext cx="7560083" cy="784830"/>
          </a:xfrm>
          <a:prstGeom prst="rect">
            <a:avLst/>
          </a:prstGeom>
          <a:noFill/>
        </p:spPr>
        <p:txBody>
          <a:bodyPr wrap="none" rtlCol="0">
            <a:spAutoFit/>
          </a:bodyPr>
          <a:lstStyle/>
          <a:p>
            <a:r>
              <a:rPr lang="en-US" sz="4500" dirty="0"/>
              <a:t>How does it really help us?</a:t>
            </a:r>
          </a:p>
        </p:txBody>
      </p:sp>
      <p:pic>
        <p:nvPicPr>
          <p:cNvPr id="5" name="Picture 2" descr="Faucets | Home Water Works">
            <a:extLst>
              <a:ext uri="{FF2B5EF4-FFF2-40B4-BE49-F238E27FC236}">
                <a16:creationId xmlns:a16="http://schemas.microsoft.com/office/drawing/2014/main" id="{83F2B757-A333-1FD0-16EB-B1CCC2167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98" y="9200043"/>
            <a:ext cx="23812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tryker96 sound blind soccer ball - Goalfix Sports USA">
            <a:extLst>
              <a:ext uri="{FF2B5EF4-FFF2-40B4-BE49-F238E27FC236}">
                <a16:creationId xmlns:a16="http://schemas.microsoft.com/office/drawing/2014/main" id="{90AB4FB2-62CE-94DF-0CE9-DC64D1288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917" y="9334287"/>
            <a:ext cx="2170359" cy="1446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Where does information for a weather forecast come from? : NPR">
            <a:extLst>
              <a:ext uri="{FF2B5EF4-FFF2-40B4-BE49-F238E27FC236}">
                <a16:creationId xmlns:a16="http://schemas.microsoft.com/office/drawing/2014/main" id="{BF1BD9BC-2837-CF92-F793-A2C5FBBE5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1554" y="9334287"/>
            <a:ext cx="2381248" cy="1552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152779-18C9-D842-929B-7491BEB29AC6}"/>
              </a:ext>
            </a:extLst>
          </p:cNvPr>
          <p:cNvSpPr txBox="1"/>
          <p:nvPr/>
        </p:nvSpPr>
        <p:spPr>
          <a:xfrm>
            <a:off x="1272000" y="11160359"/>
            <a:ext cx="69281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Sinks</a:t>
            </a:r>
          </a:p>
        </p:txBody>
      </p:sp>
      <p:sp>
        <p:nvSpPr>
          <p:cNvPr id="9" name="TextBox 8">
            <a:extLst>
              <a:ext uri="{FF2B5EF4-FFF2-40B4-BE49-F238E27FC236}">
                <a16:creationId xmlns:a16="http://schemas.microsoft.com/office/drawing/2014/main" id="{DBE284A4-7717-760C-C45F-8F67901B7B1B}"/>
              </a:ext>
            </a:extLst>
          </p:cNvPr>
          <p:cNvSpPr txBox="1"/>
          <p:nvPr/>
        </p:nvSpPr>
        <p:spPr>
          <a:xfrm>
            <a:off x="4227806" y="11071386"/>
            <a:ext cx="13067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Sports Balls</a:t>
            </a:r>
          </a:p>
        </p:txBody>
      </p:sp>
      <p:sp>
        <p:nvSpPr>
          <p:cNvPr id="10" name="TextBox 9">
            <a:extLst>
              <a:ext uri="{FF2B5EF4-FFF2-40B4-BE49-F238E27FC236}">
                <a16:creationId xmlns:a16="http://schemas.microsoft.com/office/drawing/2014/main" id="{40926115-8F11-1FA0-D000-DA2E7D2074AE}"/>
              </a:ext>
            </a:extLst>
          </p:cNvPr>
          <p:cNvSpPr txBox="1"/>
          <p:nvPr/>
        </p:nvSpPr>
        <p:spPr>
          <a:xfrm>
            <a:off x="9887945" y="11160359"/>
            <a:ext cx="94846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Weather</a:t>
            </a:r>
          </a:p>
        </p:txBody>
      </p:sp>
      <p:sp>
        <p:nvSpPr>
          <p:cNvPr id="11" name="TextBox 10">
            <a:extLst>
              <a:ext uri="{FF2B5EF4-FFF2-40B4-BE49-F238E27FC236}">
                <a16:creationId xmlns:a16="http://schemas.microsoft.com/office/drawing/2014/main" id="{CB2F9A50-E75B-699D-64F8-E3890118B9F4}"/>
              </a:ext>
            </a:extLst>
          </p:cNvPr>
          <p:cNvSpPr txBox="1"/>
          <p:nvPr/>
        </p:nvSpPr>
        <p:spPr>
          <a:xfrm>
            <a:off x="3048000" y="12100243"/>
            <a:ext cx="6096000" cy="646331"/>
          </a:xfrm>
          <a:prstGeom prst="rect">
            <a:avLst/>
          </a:prstGeom>
          <a:noFill/>
        </p:spPr>
        <p:txBody>
          <a:bodyPr wrap="square">
            <a:spAutoFit/>
          </a:bodyPr>
          <a:lstStyle/>
          <a:p>
            <a:pPr algn="ctr"/>
            <a:r>
              <a:rPr lang="en-US" b="0" i="0" dirty="0">
                <a:effectLst/>
                <a:latin typeface="Times New Roman" panose="02020603050405020304" pitchFamily="18" charset="0"/>
                <a:cs typeface="Times New Roman" panose="02020603050405020304" pitchFamily="18" charset="0"/>
              </a:rPr>
              <a:t>Pressure is just </a:t>
            </a:r>
            <a:r>
              <a:rPr lang="en-US" b="1" i="0" dirty="0">
                <a:effectLst/>
                <a:latin typeface="Times New Roman" panose="02020603050405020304" pitchFamily="18" charset="0"/>
                <a:cs typeface="Times New Roman" panose="02020603050405020304" pitchFamily="18" charset="0"/>
              </a:rPr>
              <a:t>pushing</a:t>
            </a:r>
            <a:r>
              <a:rPr lang="en-US" b="0" i="0" dirty="0">
                <a:effectLst/>
                <a:latin typeface="Times New Roman" panose="02020603050405020304" pitchFamily="18" charset="0"/>
                <a:cs typeface="Times New Roman" panose="02020603050405020304" pitchFamily="18" charset="0"/>
              </a:rPr>
              <a:t>! It's everywhere around us, helping make lots of cool things happen!</a:t>
            </a:r>
            <a:endParaRPr lang="en-US" dirty="0">
              <a:latin typeface="Times New Roman" panose="02020603050405020304" pitchFamily="18" charset="0"/>
              <a:cs typeface="Times New Roman" panose="02020603050405020304" pitchFamily="18" charset="0"/>
            </a:endParaRPr>
          </a:p>
        </p:txBody>
      </p:sp>
      <p:pic>
        <p:nvPicPr>
          <p:cNvPr id="12" name="Picture 4" descr="Blood | MedlinePlus">
            <a:extLst>
              <a:ext uri="{FF2B5EF4-FFF2-40B4-BE49-F238E27FC236}">
                <a16:creationId xmlns:a16="http://schemas.microsoft.com/office/drawing/2014/main" id="{E2105CE7-D2EC-CA7A-43DB-9385F393C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025" y="9314803"/>
            <a:ext cx="2490226" cy="15716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35695C-ABB6-6893-C79C-5B6F35757157}"/>
              </a:ext>
            </a:extLst>
          </p:cNvPr>
          <p:cNvSpPr txBox="1"/>
          <p:nvPr/>
        </p:nvSpPr>
        <p:spPr>
          <a:xfrm>
            <a:off x="6909754" y="11071386"/>
            <a:ext cx="15888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Blood Pressure</a:t>
            </a:r>
          </a:p>
        </p:txBody>
      </p:sp>
      <p:sp>
        <p:nvSpPr>
          <p:cNvPr id="14" name="TextBox 13">
            <a:extLst>
              <a:ext uri="{FF2B5EF4-FFF2-40B4-BE49-F238E27FC236}">
                <a16:creationId xmlns:a16="http://schemas.microsoft.com/office/drawing/2014/main" id="{C6202DC3-244D-B8AF-95E0-285105515D4F}"/>
              </a:ext>
            </a:extLst>
          </p:cNvPr>
          <p:cNvSpPr txBox="1"/>
          <p:nvPr/>
        </p:nvSpPr>
        <p:spPr>
          <a:xfrm>
            <a:off x="2666321" y="-5712341"/>
            <a:ext cx="7108036" cy="861774"/>
          </a:xfrm>
          <a:prstGeom prst="rect">
            <a:avLst/>
          </a:prstGeom>
          <a:noFill/>
        </p:spPr>
        <p:txBody>
          <a:bodyPr wrap="none" rtlCol="0">
            <a:spAutoFit/>
          </a:bodyPr>
          <a:lstStyle/>
          <a:p>
            <a:r>
              <a:rPr lang="en-US" sz="5000" dirty="0"/>
              <a:t>Low and High Pressure</a:t>
            </a:r>
          </a:p>
        </p:txBody>
      </p:sp>
      <p:pic>
        <p:nvPicPr>
          <p:cNvPr id="15" name="Picture 2" descr="The Highs and Lows of Air Pressure | Center for Science Education">
            <a:extLst>
              <a:ext uri="{FF2B5EF4-FFF2-40B4-BE49-F238E27FC236}">
                <a16:creationId xmlns:a16="http://schemas.microsoft.com/office/drawing/2014/main" id="{FFC3F3AF-FD76-AAA8-E651-C84CB2101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856" y="-4327260"/>
            <a:ext cx="4248150" cy="2505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02F26D6-0FED-DB10-AA24-6627E082D3B7}"/>
              </a:ext>
            </a:extLst>
          </p:cNvPr>
          <p:cNvSpPr txBox="1"/>
          <p:nvPr/>
        </p:nvSpPr>
        <p:spPr>
          <a:xfrm>
            <a:off x="1616589" y="-1298878"/>
            <a:ext cx="92075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High pressure </a:t>
            </a:r>
            <a:r>
              <a:rPr lang="en-US" dirty="0">
                <a:latin typeface="Times New Roman" panose="02020603050405020304" pitchFamily="18" charset="0"/>
                <a:cs typeface="Times New Roman" panose="02020603050405020304" pitchFamily="18" charset="0"/>
              </a:rPr>
              <a:t>areas tend to push things away vs how</a:t>
            </a:r>
            <a:r>
              <a:rPr lang="en-US" b="1" dirty="0">
                <a:latin typeface="Times New Roman" panose="02020603050405020304" pitchFamily="18" charset="0"/>
                <a:cs typeface="Times New Roman" panose="02020603050405020304" pitchFamily="18" charset="0"/>
              </a:rPr>
              <a:t> low pressure </a:t>
            </a:r>
            <a:r>
              <a:rPr lang="en-US" dirty="0">
                <a:latin typeface="Times New Roman" panose="02020603050405020304" pitchFamily="18" charset="0"/>
                <a:cs typeface="Times New Roman" panose="02020603050405020304" pitchFamily="18" charset="0"/>
              </a:rPr>
              <a:t>like to suck things in. This is because lower pressure areas have less molecules and atoms that need to be filled!</a:t>
            </a:r>
          </a:p>
        </p:txBody>
      </p:sp>
    </p:spTree>
    <p:extLst>
      <p:ext uri="{BB962C8B-B14F-4D97-AF65-F5344CB8AC3E}">
        <p14:creationId xmlns:p14="http://schemas.microsoft.com/office/powerpoint/2010/main" val="34455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
              <a:schemeClr val="bg2">
                <a:tint val="97000"/>
                <a:hueMod val="92000"/>
                <a:satMod val="169000"/>
                <a:lumMod val="164000"/>
              </a:schemeClr>
            </a:gs>
            <a:gs pos="93000">
              <a:schemeClr val="bg2">
                <a:shade val="96000"/>
                <a:satMod val="120000"/>
                <a:lumMod val="90000"/>
              </a:schemeClr>
            </a:gs>
          </a:gsLst>
          <a:lin ang="12000000" scaled="0"/>
        </a:gradFill>
        <a:effectLst/>
      </p:bgPr>
    </p:bg>
    <p:spTree>
      <p:nvGrpSpPr>
        <p:cNvPr id="1" name="">
          <a:extLst>
            <a:ext uri="{FF2B5EF4-FFF2-40B4-BE49-F238E27FC236}">
              <a16:creationId xmlns:a16="http://schemas.microsoft.com/office/drawing/2014/main" id="{388E2CD3-9AD5-3990-F404-9EEEC9B709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203AC1-652A-8856-16DC-E2FF11D4D6D5}"/>
              </a:ext>
            </a:extLst>
          </p:cNvPr>
          <p:cNvSpPr txBox="1"/>
          <p:nvPr/>
        </p:nvSpPr>
        <p:spPr>
          <a:xfrm>
            <a:off x="1618409" y="687832"/>
            <a:ext cx="9539791" cy="784830"/>
          </a:xfrm>
          <a:prstGeom prst="rect">
            <a:avLst/>
          </a:prstGeom>
          <a:noFill/>
        </p:spPr>
        <p:txBody>
          <a:bodyPr wrap="none" rtlCol="0">
            <a:spAutoFit/>
          </a:bodyPr>
          <a:lstStyle/>
          <a:p>
            <a:r>
              <a:rPr lang="en-US" sz="4500" dirty="0"/>
              <a:t>How does pressure really help us?</a:t>
            </a:r>
          </a:p>
        </p:txBody>
      </p:sp>
      <p:pic>
        <p:nvPicPr>
          <p:cNvPr id="3074" name="Picture 2" descr="Faucets | Home Water Works">
            <a:extLst>
              <a:ext uri="{FF2B5EF4-FFF2-40B4-BE49-F238E27FC236}">
                <a16:creationId xmlns:a16="http://schemas.microsoft.com/office/drawing/2014/main" id="{61803FD6-2915-1B8D-A0AE-31CE8DE9D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98" y="2471984"/>
            <a:ext cx="23812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ryker96 sound blind soccer ball - Goalfix Sports USA">
            <a:extLst>
              <a:ext uri="{FF2B5EF4-FFF2-40B4-BE49-F238E27FC236}">
                <a16:creationId xmlns:a16="http://schemas.microsoft.com/office/drawing/2014/main" id="{1DD4EDC9-B9B2-DDF6-BF26-DCEA7A98C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917" y="2606228"/>
            <a:ext cx="2170359" cy="14469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here does information for a weather forecast come from? : NPR">
            <a:extLst>
              <a:ext uri="{FF2B5EF4-FFF2-40B4-BE49-F238E27FC236}">
                <a16:creationId xmlns:a16="http://schemas.microsoft.com/office/drawing/2014/main" id="{DFAD52F6-7F40-6AA6-B245-CE3AAA47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1554" y="2606228"/>
            <a:ext cx="2381248" cy="1552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0617D9-99F5-F10A-91A4-D4F382AF8B58}"/>
              </a:ext>
            </a:extLst>
          </p:cNvPr>
          <p:cNvSpPr txBox="1"/>
          <p:nvPr/>
        </p:nvSpPr>
        <p:spPr>
          <a:xfrm>
            <a:off x="1272000" y="4432300"/>
            <a:ext cx="69281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Sinks</a:t>
            </a:r>
          </a:p>
        </p:txBody>
      </p:sp>
      <p:sp>
        <p:nvSpPr>
          <p:cNvPr id="5" name="TextBox 4">
            <a:extLst>
              <a:ext uri="{FF2B5EF4-FFF2-40B4-BE49-F238E27FC236}">
                <a16:creationId xmlns:a16="http://schemas.microsoft.com/office/drawing/2014/main" id="{75A7B5EB-D93F-600F-71BE-1152E427F0FE}"/>
              </a:ext>
            </a:extLst>
          </p:cNvPr>
          <p:cNvSpPr txBox="1"/>
          <p:nvPr/>
        </p:nvSpPr>
        <p:spPr>
          <a:xfrm>
            <a:off x="4227806" y="4343327"/>
            <a:ext cx="13067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Sports Balls</a:t>
            </a:r>
          </a:p>
        </p:txBody>
      </p:sp>
      <p:sp>
        <p:nvSpPr>
          <p:cNvPr id="6" name="TextBox 5">
            <a:extLst>
              <a:ext uri="{FF2B5EF4-FFF2-40B4-BE49-F238E27FC236}">
                <a16:creationId xmlns:a16="http://schemas.microsoft.com/office/drawing/2014/main" id="{F3AA418D-D309-00D8-ABFA-51E4C0882916}"/>
              </a:ext>
            </a:extLst>
          </p:cNvPr>
          <p:cNvSpPr txBox="1"/>
          <p:nvPr/>
        </p:nvSpPr>
        <p:spPr>
          <a:xfrm>
            <a:off x="9887945" y="4432300"/>
            <a:ext cx="94846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Weather</a:t>
            </a:r>
          </a:p>
        </p:txBody>
      </p:sp>
      <p:sp>
        <p:nvSpPr>
          <p:cNvPr id="10" name="TextBox 9">
            <a:extLst>
              <a:ext uri="{FF2B5EF4-FFF2-40B4-BE49-F238E27FC236}">
                <a16:creationId xmlns:a16="http://schemas.microsoft.com/office/drawing/2014/main" id="{B4D978C2-9B34-E18D-AF7C-CEF6557B05BE}"/>
              </a:ext>
            </a:extLst>
          </p:cNvPr>
          <p:cNvSpPr txBox="1"/>
          <p:nvPr/>
        </p:nvSpPr>
        <p:spPr>
          <a:xfrm>
            <a:off x="3048000" y="5372184"/>
            <a:ext cx="6096000" cy="646331"/>
          </a:xfrm>
          <a:prstGeom prst="rect">
            <a:avLst/>
          </a:prstGeom>
          <a:noFill/>
        </p:spPr>
        <p:txBody>
          <a:bodyPr wrap="square">
            <a:spAutoFit/>
          </a:bodyPr>
          <a:lstStyle/>
          <a:p>
            <a:pPr algn="ctr"/>
            <a:r>
              <a:rPr lang="en-US" b="0" i="0" dirty="0">
                <a:effectLst/>
                <a:latin typeface="Times New Roman" panose="02020603050405020304" pitchFamily="18" charset="0"/>
                <a:cs typeface="Times New Roman" panose="02020603050405020304" pitchFamily="18" charset="0"/>
              </a:rPr>
              <a:t>Pressure is just </a:t>
            </a:r>
            <a:r>
              <a:rPr lang="en-US" b="1" i="0" dirty="0">
                <a:effectLst/>
                <a:latin typeface="Times New Roman" panose="02020603050405020304" pitchFamily="18" charset="0"/>
                <a:cs typeface="Times New Roman" panose="02020603050405020304" pitchFamily="18" charset="0"/>
              </a:rPr>
              <a:t>pushing</a:t>
            </a:r>
            <a:r>
              <a:rPr lang="en-US" b="0" i="0" dirty="0">
                <a:effectLst/>
                <a:latin typeface="Times New Roman" panose="02020603050405020304" pitchFamily="18" charset="0"/>
                <a:cs typeface="Times New Roman" panose="02020603050405020304" pitchFamily="18" charset="0"/>
              </a:rPr>
              <a:t>! It's everywhere around us, helping make lots of cool things happen!</a:t>
            </a:r>
            <a:endParaRPr lang="en-US" dirty="0">
              <a:latin typeface="Times New Roman" panose="02020603050405020304" pitchFamily="18" charset="0"/>
              <a:cs typeface="Times New Roman" panose="02020603050405020304" pitchFamily="18" charset="0"/>
            </a:endParaRPr>
          </a:p>
        </p:txBody>
      </p:sp>
      <p:pic>
        <p:nvPicPr>
          <p:cNvPr id="1028" name="Picture 4" descr="Blood | MedlinePlus">
            <a:extLst>
              <a:ext uri="{FF2B5EF4-FFF2-40B4-BE49-F238E27FC236}">
                <a16:creationId xmlns:a16="http://schemas.microsoft.com/office/drawing/2014/main" id="{B121CBCF-DCC8-D8ED-D5E8-96F24B9BE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025" y="2586744"/>
            <a:ext cx="2490226" cy="1571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D64570-7885-603D-B344-E8796E9E4106}"/>
              </a:ext>
            </a:extLst>
          </p:cNvPr>
          <p:cNvSpPr txBox="1"/>
          <p:nvPr/>
        </p:nvSpPr>
        <p:spPr>
          <a:xfrm>
            <a:off x="6909754" y="4343327"/>
            <a:ext cx="15888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Blood Pressure</a:t>
            </a:r>
          </a:p>
        </p:txBody>
      </p:sp>
    </p:spTree>
    <p:extLst>
      <p:ext uri="{BB962C8B-B14F-4D97-AF65-F5344CB8AC3E}">
        <p14:creationId xmlns:p14="http://schemas.microsoft.com/office/powerpoint/2010/main" val="2129104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6F34-3DA6-126B-3AFE-47535A9631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4BAC13-C331-520A-AD9A-BB9D29D7D7BE}"/>
              </a:ext>
            </a:extLst>
          </p:cNvPr>
          <p:cNvSpPr txBox="1"/>
          <p:nvPr/>
        </p:nvSpPr>
        <p:spPr>
          <a:xfrm>
            <a:off x="4719090" y="459177"/>
            <a:ext cx="2844048" cy="861774"/>
          </a:xfrm>
          <a:prstGeom prst="rect">
            <a:avLst/>
          </a:prstGeom>
          <a:noFill/>
        </p:spPr>
        <p:txBody>
          <a:bodyPr wrap="none" rtlCol="0">
            <a:spAutoFit/>
          </a:bodyPr>
          <a:lstStyle/>
          <a:p>
            <a:r>
              <a:rPr lang="en-US" sz="5000" dirty="0"/>
              <a:t>Activity!!</a:t>
            </a:r>
          </a:p>
        </p:txBody>
      </p:sp>
      <p:pic>
        <p:nvPicPr>
          <p:cNvPr id="8" name="Picture 4" descr="[video-to-gif output image]">
            <a:extLst>
              <a:ext uri="{FF2B5EF4-FFF2-40B4-BE49-F238E27FC236}">
                <a16:creationId xmlns:a16="http://schemas.microsoft.com/office/drawing/2014/main" id="{F44EFA89-9C93-2BC4-13A0-E4095EAB4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224838"/>
            <a:ext cx="7620000" cy="4276725"/>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7" title="GCSE Physics - Pressure - Equation &amp; How it Works">
            <a:hlinkClick r:id="" action="ppaction://media"/>
            <a:extLst>
              <a:ext uri="{FF2B5EF4-FFF2-40B4-BE49-F238E27FC236}">
                <a16:creationId xmlns:a16="http://schemas.microsoft.com/office/drawing/2014/main" id="{471196A2-B441-B80F-7BBE-817B965B35CF}"/>
              </a:ext>
            </a:extLst>
          </p:cNvPr>
          <p:cNvPicPr>
            <a:picLocks noRot="1" noChangeAspect="1"/>
          </p:cNvPicPr>
          <p:nvPr>
            <a:videoFile r:link="rId1"/>
          </p:nvPr>
        </p:nvPicPr>
        <p:blipFill>
          <a:blip r:embed="rId4"/>
          <a:stretch>
            <a:fillRect/>
          </a:stretch>
        </p:blipFill>
        <p:spPr>
          <a:xfrm>
            <a:off x="1016000" y="-6324600"/>
            <a:ext cx="10160000" cy="5740400"/>
          </a:xfrm>
          <a:prstGeom prst="rect">
            <a:avLst/>
          </a:prstGeom>
        </p:spPr>
      </p:pic>
    </p:spTree>
    <p:extLst>
      <p:ext uri="{BB962C8B-B14F-4D97-AF65-F5344CB8AC3E}">
        <p14:creationId xmlns:p14="http://schemas.microsoft.com/office/powerpoint/2010/main" val="942537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7165-EA09-AE46-49BA-F6354CC3B6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1E6C46-AF48-BD5A-C362-299B86FB4864}"/>
              </a:ext>
            </a:extLst>
          </p:cNvPr>
          <p:cNvSpPr txBox="1"/>
          <p:nvPr/>
        </p:nvSpPr>
        <p:spPr>
          <a:xfrm>
            <a:off x="4719090" y="-3342802"/>
            <a:ext cx="2844048" cy="861774"/>
          </a:xfrm>
          <a:prstGeom prst="rect">
            <a:avLst/>
          </a:prstGeom>
          <a:noFill/>
        </p:spPr>
        <p:txBody>
          <a:bodyPr wrap="none" rtlCol="0">
            <a:spAutoFit/>
          </a:bodyPr>
          <a:lstStyle/>
          <a:p>
            <a:r>
              <a:rPr lang="en-US" sz="5000" dirty="0"/>
              <a:t>Activity!!</a:t>
            </a:r>
          </a:p>
        </p:txBody>
      </p:sp>
      <p:pic>
        <p:nvPicPr>
          <p:cNvPr id="11" name="Picture 4" descr="[video-to-gif output image]">
            <a:extLst>
              <a:ext uri="{FF2B5EF4-FFF2-40B4-BE49-F238E27FC236}">
                <a16:creationId xmlns:a16="http://schemas.microsoft.com/office/drawing/2014/main" id="{CE665783-FE9C-566A-5456-8CC748F49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0638"/>
            <a:ext cx="7620000" cy="4276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A8A859-D71B-0D0B-007E-5E69E083E2B5}"/>
              </a:ext>
            </a:extLst>
          </p:cNvPr>
          <p:cNvSpPr txBox="1"/>
          <p:nvPr/>
        </p:nvSpPr>
        <p:spPr>
          <a:xfrm>
            <a:off x="4352001" y="7827609"/>
            <a:ext cx="4075155" cy="861774"/>
          </a:xfrm>
          <a:prstGeom prst="rect">
            <a:avLst/>
          </a:prstGeom>
          <a:noFill/>
        </p:spPr>
        <p:txBody>
          <a:bodyPr wrap="none" rtlCol="0">
            <a:spAutoFit/>
          </a:bodyPr>
          <a:lstStyle/>
          <a:p>
            <a:r>
              <a:rPr lang="en-US" sz="5000" dirty="0"/>
              <a:t>How it Works</a:t>
            </a:r>
          </a:p>
        </p:txBody>
      </p:sp>
      <p:pic>
        <p:nvPicPr>
          <p:cNvPr id="4" name="20250923-0429-32.2640361">
            <a:hlinkClick r:id="" action="ppaction://media"/>
            <a:extLst>
              <a:ext uri="{FF2B5EF4-FFF2-40B4-BE49-F238E27FC236}">
                <a16:creationId xmlns:a16="http://schemas.microsoft.com/office/drawing/2014/main" id="{E37222B2-3101-A20A-70AE-D507CC48EF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7684" y="9082102"/>
            <a:ext cx="8983479" cy="4967972"/>
          </a:xfrm>
          <a:prstGeom prst="rect">
            <a:avLst/>
          </a:prstGeom>
        </p:spPr>
      </p:pic>
    </p:spTree>
    <p:extLst>
      <p:ext uri="{BB962C8B-B14F-4D97-AF65-F5344CB8AC3E}">
        <p14:creationId xmlns:p14="http://schemas.microsoft.com/office/powerpoint/2010/main" val="348326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FCA4-9090-369E-CDA7-F5879DCE24A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B240E97-E1EF-F21B-42BD-E5E47923B298}"/>
              </a:ext>
            </a:extLst>
          </p:cNvPr>
          <p:cNvSpPr txBox="1"/>
          <p:nvPr/>
        </p:nvSpPr>
        <p:spPr>
          <a:xfrm>
            <a:off x="4719090" y="9996877"/>
            <a:ext cx="3340979" cy="861774"/>
          </a:xfrm>
          <a:prstGeom prst="rect">
            <a:avLst/>
          </a:prstGeom>
          <a:noFill/>
        </p:spPr>
        <p:txBody>
          <a:bodyPr wrap="none" rtlCol="0">
            <a:spAutoFit/>
          </a:bodyPr>
          <a:lstStyle/>
          <a:p>
            <a:r>
              <a:rPr lang="en-US" sz="5000" dirty="0"/>
              <a:t>Thankyou!</a:t>
            </a:r>
          </a:p>
        </p:txBody>
      </p:sp>
      <p:sp>
        <p:nvSpPr>
          <p:cNvPr id="2" name="TextBox 1">
            <a:extLst>
              <a:ext uri="{FF2B5EF4-FFF2-40B4-BE49-F238E27FC236}">
                <a16:creationId xmlns:a16="http://schemas.microsoft.com/office/drawing/2014/main" id="{2DCF1B3C-DF9B-5AF5-21D4-EEB737AB497F}"/>
              </a:ext>
            </a:extLst>
          </p:cNvPr>
          <p:cNvSpPr txBox="1"/>
          <p:nvPr/>
        </p:nvSpPr>
        <p:spPr>
          <a:xfrm>
            <a:off x="4352001" y="395677"/>
            <a:ext cx="4075155" cy="861774"/>
          </a:xfrm>
          <a:prstGeom prst="rect">
            <a:avLst/>
          </a:prstGeom>
          <a:noFill/>
        </p:spPr>
        <p:txBody>
          <a:bodyPr wrap="none" rtlCol="0">
            <a:spAutoFit/>
          </a:bodyPr>
          <a:lstStyle/>
          <a:p>
            <a:r>
              <a:rPr lang="en-US" sz="5000" dirty="0"/>
              <a:t>How it Works</a:t>
            </a:r>
          </a:p>
        </p:txBody>
      </p:sp>
      <p:pic>
        <p:nvPicPr>
          <p:cNvPr id="4" name="20250923-0429-32.2640361">
            <a:hlinkClick r:id="" action="ppaction://media"/>
            <a:extLst>
              <a:ext uri="{FF2B5EF4-FFF2-40B4-BE49-F238E27FC236}">
                <a16:creationId xmlns:a16="http://schemas.microsoft.com/office/drawing/2014/main" id="{D686ADED-0F73-7BAA-3C95-D60531EC80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7684" y="1650170"/>
            <a:ext cx="8983479" cy="4967972"/>
          </a:xfrm>
          <a:prstGeom prst="rect">
            <a:avLst/>
          </a:prstGeom>
        </p:spPr>
      </p:pic>
      <p:pic>
        <p:nvPicPr>
          <p:cNvPr id="5" name="Picture 4" descr="[video-to-gif output image]">
            <a:extLst>
              <a:ext uri="{FF2B5EF4-FFF2-40B4-BE49-F238E27FC236}">
                <a16:creationId xmlns:a16="http://schemas.microsoft.com/office/drawing/2014/main" id="{835CA2D0-2B3E-5E5E-5D7F-E84E5258B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224534"/>
            <a:ext cx="7620000"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9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84286-9430-1E34-E1A5-AEAE283489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B03BE1-E17C-5BAF-050A-6E2F96797935}"/>
              </a:ext>
            </a:extLst>
          </p:cNvPr>
          <p:cNvSpPr txBox="1"/>
          <p:nvPr/>
        </p:nvSpPr>
        <p:spPr>
          <a:xfrm>
            <a:off x="4719090" y="459177"/>
            <a:ext cx="3340979" cy="861774"/>
          </a:xfrm>
          <a:prstGeom prst="rect">
            <a:avLst/>
          </a:prstGeom>
          <a:noFill/>
        </p:spPr>
        <p:txBody>
          <a:bodyPr wrap="none" rtlCol="0">
            <a:spAutoFit/>
          </a:bodyPr>
          <a:lstStyle/>
          <a:p>
            <a:r>
              <a:rPr lang="en-US" sz="5000" dirty="0"/>
              <a:t>Thankyou!</a:t>
            </a:r>
          </a:p>
        </p:txBody>
      </p:sp>
      <p:sp>
        <p:nvSpPr>
          <p:cNvPr id="3" name="TextBox 2">
            <a:extLst>
              <a:ext uri="{FF2B5EF4-FFF2-40B4-BE49-F238E27FC236}">
                <a16:creationId xmlns:a16="http://schemas.microsoft.com/office/drawing/2014/main" id="{D73C2F81-FD2D-826B-1DAB-0850E249A7A1}"/>
              </a:ext>
            </a:extLst>
          </p:cNvPr>
          <p:cNvSpPr txBox="1"/>
          <p:nvPr/>
        </p:nvSpPr>
        <p:spPr>
          <a:xfrm>
            <a:off x="4352001" y="-7775557"/>
            <a:ext cx="4075155" cy="861774"/>
          </a:xfrm>
          <a:prstGeom prst="rect">
            <a:avLst/>
          </a:prstGeom>
          <a:noFill/>
        </p:spPr>
        <p:txBody>
          <a:bodyPr wrap="none" rtlCol="0">
            <a:spAutoFit/>
          </a:bodyPr>
          <a:lstStyle/>
          <a:p>
            <a:r>
              <a:rPr lang="en-US" sz="5000" dirty="0"/>
              <a:t>How it Works</a:t>
            </a:r>
          </a:p>
        </p:txBody>
      </p:sp>
      <p:pic>
        <p:nvPicPr>
          <p:cNvPr id="4" name="20250923-0429-32.2640361">
            <a:hlinkClick r:id="" action="ppaction://media"/>
            <a:extLst>
              <a:ext uri="{FF2B5EF4-FFF2-40B4-BE49-F238E27FC236}">
                <a16:creationId xmlns:a16="http://schemas.microsoft.com/office/drawing/2014/main" id="{976E19F6-E65E-2A1F-949E-0CE92CECE1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7684" y="-6521064"/>
            <a:ext cx="8983479" cy="4967972"/>
          </a:xfrm>
          <a:prstGeom prst="rect">
            <a:avLst/>
          </a:prstGeom>
        </p:spPr>
      </p:pic>
    </p:spTree>
    <p:extLst>
      <p:ext uri="{BB962C8B-B14F-4D97-AF65-F5344CB8AC3E}">
        <p14:creationId xmlns:p14="http://schemas.microsoft.com/office/powerpoint/2010/main" val="1819095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
              <a:schemeClr val="bg2">
                <a:tint val="97000"/>
                <a:hueMod val="92000"/>
                <a:satMod val="169000"/>
                <a:lumMod val="164000"/>
              </a:schemeClr>
            </a:gs>
            <a:gs pos="99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1D57475-CF24-5E35-7056-8E686231998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9441F72-5162-64D6-A483-A1E029FE3580}"/>
              </a:ext>
            </a:extLst>
          </p:cNvPr>
          <p:cNvSpPr txBox="1"/>
          <p:nvPr/>
        </p:nvSpPr>
        <p:spPr>
          <a:xfrm>
            <a:off x="536619" y="883538"/>
            <a:ext cx="7091967" cy="369332"/>
          </a:xfrm>
          <a:prstGeom prst="rect">
            <a:avLst/>
          </a:prstGeom>
          <a:noFill/>
        </p:spPr>
        <p:txBody>
          <a:bodyPr wrap="square" rtlCol="0">
            <a:spAutoFit/>
          </a:bodyPr>
          <a:lstStyle/>
          <a:p>
            <a:r>
              <a:rPr lang="en-US" dirty="0"/>
              <a:t>Pascal(Pa) vs Pound Per Square Inch(psi) </a:t>
            </a:r>
          </a:p>
        </p:txBody>
      </p:sp>
      <p:sp>
        <p:nvSpPr>
          <p:cNvPr id="8" name="TextBox 7">
            <a:extLst>
              <a:ext uri="{FF2B5EF4-FFF2-40B4-BE49-F238E27FC236}">
                <a16:creationId xmlns:a16="http://schemas.microsoft.com/office/drawing/2014/main" id="{3052B9A7-4225-A524-B924-B4D288340718}"/>
              </a:ext>
            </a:extLst>
          </p:cNvPr>
          <p:cNvSpPr txBox="1"/>
          <p:nvPr/>
        </p:nvSpPr>
        <p:spPr>
          <a:xfrm>
            <a:off x="1135781" y="1820163"/>
            <a:ext cx="3265638" cy="646331"/>
          </a:xfrm>
          <a:prstGeom prst="rect">
            <a:avLst/>
          </a:prstGeom>
          <a:noFill/>
        </p:spPr>
        <p:txBody>
          <a:bodyPr wrap="none" rtlCol="0">
            <a:spAutoFit/>
          </a:bodyPr>
          <a:lstStyle/>
          <a:p>
            <a:r>
              <a:rPr lang="en-US" dirty="0"/>
              <a:t>International System of Units</a:t>
            </a:r>
          </a:p>
          <a:p>
            <a:r>
              <a:rPr lang="en-US" dirty="0"/>
              <a:t>(SI)</a:t>
            </a:r>
          </a:p>
        </p:txBody>
      </p:sp>
      <p:pic>
        <p:nvPicPr>
          <p:cNvPr id="1026" name="Picture 2" descr="Pascal (unit) - Wikipedia">
            <a:extLst>
              <a:ext uri="{FF2B5EF4-FFF2-40B4-BE49-F238E27FC236}">
                <a16:creationId xmlns:a16="http://schemas.microsoft.com/office/drawing/2014/main" id="{97FDAF3A-7131-22F3-6F0B-1A2BC396A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767" y="250998"/>
            <a:ext cx="1627171" cy="1627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866BF03-4745-0F28-D860-7E0B761F5D49}"/>
              </a:ext>
            </a:extLst>
          </p:cNvPr>
          <p:cNvSpPr txBox="1"/>
          <p:nvPr/>
        </p:nvSpPr>
        <p:spPr>
          <a:xfrm>
            <a:off x="7873577" y="1958662"/>
            <a:ext cx="2515381" cy="646331"/>
          </a:xfrm>
          <a:prstGeom prst="rect">
            <a:avLst/>
          </a:prstGeom>
          <a:noFill/>
        </p:spPr>
        <p:txBody>
          <a:bodyPr wrap="square" rtlCol="0">
            <a:spAutoFit/>
          </a:bodyPr>
          <a:lstStyle/>
          <a:p>
            <a:r>
              <a:rPr lang="en-US" dirty="0"/>
              <a:t>U.S Customary System Units (USCS) </a:t>
            </a:r>
          </a:p>
        </p:txBody>
      </p:sp>
      <p:sp>
        <p:nvSpPr>
          <p:cNvPr id="16" name="TextBox 15">
            <a:extLst>
              <a:ext uri="{FF2B5EF4-FFF2-40B4-BE49-F238E27FC236}">
                <a16:creationId xmlns:a16="http://schemas.microsoft.com/office/drawing/2014/main" id="{0140F20C-A6D6-2E82-B706-BB9DDA435DE3}"/>
              </a:ext>
            </a:extLst>
          </p:cNvPr>
          <p:cNvSpPr txBox="1"/>
          <p:nvPr/>
        </p:nvSpPr>
        <p:spPr>
          <a:xfrm>
            <a:off x="987520" y="2781836"/>
            <a:ext cx="3790542" cy="646331"/>
          </a:xfrm>
          <a:prstGeom prst="rect">
            <a:avLst/>
          </a:prstGeom>
          <a:noFill/>
        </p:spPr>
        <p:txBody>
          <a:bodyPr wrap="square">
            <a:spAutoFit/>
          </a:bodyPr>
          <a:lstStyle/>
          <a:p>
            <a:pPr marL="285750" indent="-285750">
              <a:buFont typeface="Arial" panose="020B0604020202020204" pitchFamily="34" charset="0"/>
              <a:buChar char="•"/>
            </a:pPr>
            <a:r>
              <a:rPr lang="en-US" dirty="0"/>
              <a:t>One pascal(Pa) equals one </a:t>
            </a:r>
            <a:r>
              <a:rPr lang="en-US" b="1" dirty="0"/>
              <a:t>newton</a:t>
            </a:r>
            <a:r>
              <a:rPr lang="en-US" dirty="0"/>
              <a:t> per square </a:t>
            </a:r>
            <a:r>
              <a:rPr lang="en-US" b="1" dirty="0"/>
              <a:t>meter</a:t>
            </a:r>
            <a:r>
              <a:rPr lang="en-US" dirty="0"/>
              <a:t>.</a:t>
            </a:r>
          </a:p>
        </p:txBody>
      </p:sp>
      <p:sp>
        <p:nvSpPr>
          <p:cNvPr id="20" name="TextBox 19">
            <a:extLst>
              <a:ext uri="{FF2B5EF4-FFF2-40B4-BE49-F238E27FC236}">
                <a16:creationId xmlns:a16="http://schemas.microsoft.com/office/drawing/2014/main" id="{A8EDD73E-0CFA-6F71-EDAD-8BF1298F8F7F}"/>
              </a:ext>
            </a:extLst>
          </p:cNvPr>
          <p:cNvSpPr txBox="1"/>
          <p:nvPr/>
        </p:nvSpPr>
        <p:spPr>
          <a:xfrm>
            <a:off x="1403350" y="3436514"/>
            <a:ext cx="3220165" cy="2862322"/>
          </a:xfrm>
          <a:prstGeom prst="rect">
            <a:avLst/>
          </a:prstGeom>
          <a:noFill/>
        </p:spPr>
        <p:txBody>
          <a:bodyPr wrap="square">
            <a:spAutoFit/>
          </a:bodyPr>
          <a:lstStyle/>
          <a:p>
            <a:pPr marL="285750" indent="-285750">
              <a:buFont typeface="Wingdings" panose="05000000000000000000" pitchFamily="2" charset="2"/>
              <a:buChar char="q"/>
            </a:pPr>
            <a:r>
              <a:rPr lang="en-US" dirty="0"/>
              <a:t>A </a:t>
            </a:r>
            <a:r>
              <a:rPr lang="en-US" b="1" dirty="0"/>
              <a:t>newton</a:t>
            </a:r>
            <a:r>
              <a:rPr lang="en-US" dirty="0"/>
              <a:t> is a way to measure how hard you push or pull on something!</a:t>
            </a:r>
          </a:p>
          <a:p>
            <a:pPr marL="285750" indent="-285750">
              <a:buFont typeface="Wingdings" panose="05000000000000000000" pitchFamily="2" charset="2"/>
              <a:buChar char="q"/>
            </a:pPr>
            <a:r>
              <a:rPr lang="en-US" dirty="0"/>
              <a:t>One </a:t>
            </a:r>
            <a:r>
              <a:rPr lang="en-US" b="1" dirty="0"/>
              <a:t>meter </a:t>
            </a:r>
            <a:r>
              <a:rPr lang="en-US" dirty="0"/>
              <a:t>is around 3 feet in USCS!</a:t>
            </a:r>
          </a:p>
          <a:p>
            <a:pPr marL="285750" indent="-285750">
              <a:buFont typeface="Wingdings" panose="05000000000000000000" pitchFamily="2" charset="2"/>
              <a:buChar char="q"/>
            </a:pPr>
            <a:r>
              <a:rPr lang="en-US" dirty="0"/>
              <a:t>1 pascal means that there is 1 newton that is applied to 1x1 meter face.</a:t>
            </a:r>
          </a:p>
        </p:txBody>
      </p:sp>
      <p:pic>
        <p:nvPicPr>
          <p:cNvPr id="1028" name="Picture 4" descr="How Much Pressure Is 1 Pascal">
            <a:extLst>
              <a:ext uri="{FF2B5EF4-FFF2-40B4-BE49-F238E27FC236}">
                <a16:creationId xmlns:a16="http://schemas.microsoft.com/office/drawing/2014/main" id="{A0AF0773-BC42-B3C1-59F8-1D40582E0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611" y="2193511"/>
            <a:ext cx="1664728" cy="936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ysics - Fluid pressure and Pascal's law - English - YouTube">
            <a:extLst>
              <a:ext uri="{FF2B5EF4-FFF2-40B4-BE49-F238E27FC236}">
                <a16:creationId xmlns:a16="http://schemas.microsoft.com/office/drawing/2014/main" id="{05CB61B5-E709-6A25-C3DB-038D1B958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401" y="495833"/>
            <a:ext cx="2021567" cy="11375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56B75E8-EF26-6E6E-78A2-F3C036AF5B79}"/>
              </a:ext>
            </a:extLst>
          </p:cNvPr>
          <p:cNvSpPr txBox="1"/>
          <p:nvPr/>
        </p:nvSpPr>
        <p:spPr>
          <a:xfrm>
            <a:off x="536619" y="406484"/>
            <a:ext cx="2552302" cy="477054"/>
          </a:xfrm>
          <a:prstGeom prst="rect">
            <a:avLst/>
          </a:prstGeom>
          <a:noFill/>
        </p:spPr>
        <p:txBody>
          <a:bodyPr wrap="none" rtlCol="0">
            <a:spAutoFit/>
          </a:bodyPr>
          <a:lstStyle/>
          <a:p>
            <a:r>
              <a:rPr lang="en-US" sz="2500" dirty="0"/>
              <a:t>MEASUREMENT </a:t>
            </a:r>
          </a:p>
        </p:txBody>
      </p:sp>
      <p:sp>
        <p:nvSpPr>
          <p:cNvPr id="22" name="TextBox 21">
            <a:extLst>
              <a:ext uri="{FF2B5EF4-FFF2-40B4-BE49-F238E27FC236}">
                <a16:creationId xmlns:a16="http://schemas.microsoft.com/office/drawing/2014/main" id="{00CB8B7E-2D27-6D30-B433-D91F16F3556B}"/>
              </a:ext>
            </a:extLst>
          </p:cNvPr>
          <p:cNvSpPr txBox="1"/>
          <p:nvPr/>
        </p:nvSpPr>
        <p:spPr>
          <a:xfrm>
            <a:off x="6994108" y="2838923"/>
            <a:ext cx="3790542" cy="369332"/>
          </a:xfrm>
          <a:prstGeom prst="rect">
            <a:avLst/>
          </a:prstGeom>
          <a:noFill/>
        </p:spPr>
        <p:txBody>
          <a:bodyPr wrap="square">
            <a:spAutoFit/>
          </a:bodyPr>
          <a:lstStyle/>
          <a:p>
            <a:pPr marL="285750" indent="-285750">
              <a:buFont typeface="Arial" panose="020B0604020202020204" pitchFamily="34" charset="0"/>
              <a:buChar char="•"/>
            </a:pPr>
            <a:r>
              <a:rPr lang="en-US" b="1" dirty="0"/>
              <a:t>Pounds</a:t>
            </a:r>
            <a:r>
              <a:rPr lang="en-US" dirty="0"/>
              <a:t> per square </a:t>
            </a:r>
            <a:r>
              <a:rPr lang="en-US" b="1" dirty="0"/>
              <a:t>inch</a:t>
            </a:r>
          </a:p>
        </p:txBody>
      </p:sp>
      <p:sp>
        <p:nvSpPr>
          <p:cNvPr id="23" name="TextBox 22">
            <a:extLst>
              <a:ext uri="{FF2B5EF4-FFF2-40B4-BE49-F238E27FC236}">
                <a16:creationId xmlns:a16="http://schemas.microsoft.com/office/drawing/2014/main" id="{693D6826-DE1E-C27A-D1AC-AF31BC86ED94}"/>
              </a:ext>
            </a:extLst>
          </p:cNvPr>
          <p:cNvSpPr txBox="1"/>
          <p:nvPr/>
        </p:nvSpPr>
        <p:spPr>
          <a:xfrm>
            <a:off x="7320834" y="3412852"/>
            <a:ext cx="3309270" cy="3139321"/>
          </a:xfrm>
          <a:prstGeom prst="rect">
            <a:avLst/>
          </a:prstGeom>
          <a:noFill/>
        </p:spPr>
        <p:txBody>
          <a:bodyPr wrap="square">
            <a:spAutoFit/>
          </a:bodyPr>
          <a:lstStyle/>
          <a:p>
            <a:pPr marL="285750" indent="-285750">
              <a:buFont typeface="Wingdings" panose="05000000000000000000" pitchFamily="2" charset="2"/>
              <a:buChar char="q"/>
            </a:pPr>
            <a:r>
              <a:rPr lang="en-US" dirty="0"/>
              <a:t>A </a:t>
            </a:r>
            <a:r>
              <a:rPr lang="en-US" b="1" dirty="0"/>
              <a:t>pound</a:t>
            </a:r>
            <a:r>
              <a:rPr lang="en-US" dirty="0"/>
              <a:t> is a way to measure how heavy something is but in US measurements.</a:t>
            </a:r>
          </a:p>
          <a:p>
            <a:pPr marL="285750" indent="-285750">
              <a:buFont typeface="Wingdings" panose="05000000000000000000" pitchFamily="2" charset="2"/>
              <a:buChar char="q"/>
            </a:pPr>
            <a:r>
              <a:rPr lang="en-US" dirty="0"/>
              <a:t>One inch is about 2 to 3 of your fingers.</a:t>
            </a:r>
          </a:p>
          <a:p>
            <a:pPr marL="285750" indent="-285750">
              <a:buFont typeface="Wingdings" panose="05000000000000000000" pitchFamily="2" charset="2"/>
              <a:buChar char="q"/>
            </a:pPr>
            <a:r>
              <a:rPr lang="en-US" dirty="0"/>
              <a:t>1 pounds per square inch then measures how much pounds you apply to a 1x1 inch face.</a:t>
            </a:r>
          </a:p>
          <a:p>
            <a:pPr marL="285750" indent="-285750">
              <a:buFont typeface="Wingdings" panose="05000000000000000000" pitchFamily="2" charset="2"/>
              <a:buChar char="q"/>
            </a:pPr>
            <a:endParaRPr lang="en-US" dirty="0"/>
          </a:p>
        </p:txBody>
      </p:sp>
      <p:pic>
        <p:nvPicPr>
          <p:cNvPr id="1032" name="Picture 8" descr="Redbubble | Minecraft Stone Block">
            <a:extLst>
              <a:ext uri="{FF2B5EF4-FFF2-40B4-BE49-F238E27FC236}">
                <a16:creationId xmlns:a16="http://schemas.microsoft.com/office/drawing/2014/main" id="{46A7B2EC-6163-AFDB-1AFE-99837E77E9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501" y="3372361"/>
            <a:ext cx="1057971" cy="10579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31FD8C89-A4E6-E15C-E672-365E966C8AFA}"/>
              </a:ext>
            </a:extLst>
          </p:cNvPr>
          <p:cNvSpPr/>
          <p:nvPr/>
        </p:nvSpPr>
        <p:spPr>
          <a:xfrm>
            <a:off x="5112913" y="4760890"/>
            <a:ext cx="1276068" cy="1537946"/>
          </a:xfrm>
          <a:prstGeom prst="ellipse">
            <a:avLst/>
          </a:prstGeom>
          <a:pattFill prst="lgGrid">
            <a:fgClr>
              <a:schemeClr val="bg1"/>
            </a:fgClr>
            <a:bgClr>
              <a:srgbClr val="0F7B99"/>
            </a:bgClr>
          </a:patt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D9268AA-442C-6FF9-3230-78E0CF822B94}"/>
              </a:ext>
            </a:extLst>
          </p:cNvPr>
          <p:cNvSpPr/>
          <p:nvPr/>
        </p:nvSpPr>
        <p:spPr>
          <a:xfrm>
            <a:off x="6318026" y="5289847"/>
            <a:ext cx="123914" cy="5255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cxnSp>
        <p:nvCxnSpPr>
          <p:cNvPr id="28" name="Straight Arrow Connector 27">
            <a:extLst>
              <a:ext uri="{FF2B5EF4-FFF2-40B4-BE49-F238E27FC236}">
                <a16:creationId xmlns:a16="http://schemas.microsoft.com/office/drawing/2014/main" id="{92936ACE-E69D-9A71-A8D8-2958918C99A3}"/>
              </a:ext>
            </a:extLst>
          </p:cNvPr>
          <p:cNvCxnSpPr>
            <a:cxnSpLocks/>
            <a:endCxn id="26" idx="1"/>
          </p:cNvCxnSpPr>
          <p:nvPr/>
        </p:nvCxnSpPr>
        <p:spPr>
          <a:xfrm>
            <a:off x="5829837" y="5552630"/>
            <a:ext cx="48818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Freeform: Shape 28">
            <a:extLst>
              <a:ext uri="{FF2B5EF4-FFF2-40B4-BE49-F238E27FC236}">
                <a16:creationId xmlns:a16="http://schemas.microsoft.com/office/drawing/2014/main" id="{D3E19543-50E6-F68E-C815-7BB258C46679}"/>
              </a:ext>
            </a:extLst>
          </p:cNvPr>
          <p:cNvSpPr/>
          <p:nvPr/>
        </p:nvSpPr>
        <p:spPr>
          <a:xfrm>
            <a:off x="5682601" y="6310648"/>
            <a:ext cx="215969" cy="407831"/>
          </a:xfrm>
          <a:custGeom>
            <a:avLst/>
            <a:gdLst>
              <a:gd name="connsiteX0" fmla="*/ 142943 w 215969"/>
              <a:gd name="connsiteY0" fmla="*/ 0 h 407831"/>
              <a:gd name="connsiteX1" fmla="*/ 1275 w 215969"/>
              <a:gd name="connsiteY1" fmla="*/ 291921 h 407831"/>
              <a:gd name="connsiteX2" fmla="*/ 215923 w 215969"/>
              <a:gd name="connsiteY2" fmla="*/ 407831 h 407831"/>
            </a:gdLst>
            <a:ahLst/>
            <a:cxnLst>
              <a:cxn ang="0">
                <a:pos x="connsiteX0" y="connsiteY0"/>
              </a:cxn>
              <a:cxn ang="0">
                <a:pos x="connsiteX1" y="connsiteY1"/>
              </a:cxn>
              <a:cxn ang="0">
                <a:pos x="connsiteX2" y="connsiteY2"/>
              </a:cxn>
            </a:cxnLst>
            <a:rect l="l" t="t" r="r" b="b"/>
            <a:pathLst>
              <a:path w="215969" h="407831">
                <a:moveTo>
                  <a:pt x="142943" y="0"/>
                </a:moveTo>
                <a:cubicBezTo>
                  <a:pt x="66027" y="111974"/>
                  <a:pt x="-10888" y="223949"/>
                  <a:pt x="1275" y="291921"/>
                </a:cubicBezTo>
                <a:cubicBezTo>
                  <a:pt x="13438" y="359893"/>
                  <a:pt x="219500" y="347014"/>
                  <a:pt x="215923" y="4078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 Brace 40">
            <a:extLst>
              <a:ext uri="{FF2B5EF4-FFF2-40B4-BE49-F238E27FC236}">
                <a16:creationId xmlns:a16="http://schemas.microsoft.com/office/drawing/2014/main" id="{45923CAA-581C-724D-D01C-6F28446E190F}"/>
              </a:ext>
            </a:extLst>
          </p:cNvPr>
          <p:cNvSpPr/>
          <p:nvPr/>
        </p:nvSpPr>
        <p:spPr>
          <a:xfrm flipH="1">
            <a:off x="5644472" y="3393007"/>
            <a:ext cx="555143" cy="1009411"/>
          </a:xfrm>
          <a:prstGeom prst="leftBrace">
            <a:avLst>
              <a:gd name="adj1" fmla="val 8333"/>
              <a:gd name="adj2" fmla="val 51896"/>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2" name="Left Brace 41">
            <a:extLst>
              <a:ext uri="{FF2B5EF4-FFF2-40B4-BE49-F238E27FC236}">
                <a16:creationId xmlns:a16="http://schemas.microsoft.com/office/drawing/2014/main" id="{18538EEF-B685-F988-8611-F7A7A638820C}"/>
              </a:ext>
            </a:extLst>
          </p:cNvPr>
          <p:cNvSpPr/>
          <p:nvPr/>
        </p:nvSpPr>
        <p:spPr>
          <a:xfrm rot="5400000" flipH="1">
            <a:off x="4946775" y="4073187"/>
            <a:ext cx="365993" cy="1009411"/>
          </a:xfrm>
          <a:prstGeom prst="leftBrace">
            <a:avLst>
              <a:gd name="adj1" fmla="val 8333"/>
              <a:gd name="adj2" fmla="val 51896"/>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EC1FC411-571B-4E57-9270-0AD9DAB06F9D}"/>
              </a:ext>
            </a:extLst>
          </p:cNvPr>
          <p:cNvSpPr txBox="1"/>
          <p:nvPr/>
        </p:nvSpPr>
        <p:spPr>
          <a:xfrm>
            <a:off x="6220339" y="3737298"/>
            <a:ext cx="31290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7FBE027E-578F-0BA2-1F55-49C9A7459778}"/>
              </a:ext>
            </a:extLst>
          </p:cNvPr>
          <p:cNvSpPr txBox="1"/>
          <p:nvPr/>
        </p:nvSpPr>
        <p:spPr>
          <a:xfrm>
            <a:off x="4954909" y="4756124"/>
            <a:ext cx="312906" cy="369332"/>
          </a:xfrm>
          <a:prstGeom prst="rect">
            <a:avLst/>
          </a:prstGeom>
          <a:noFill/>
        </p:spPr>
        <p:txBody>
          <a:bodyPr wrap="none" rtlCol="0">
            <a:spAutoFit/>
          </a:bodyPr>
          <a:lstStyle/>
          <a:p>
            <a:r>
              <a:rPr lang="en-US" dirty="0"/>
              <a:t>1</a:t>
            </a:r>
          </a:p>
        </p:txBody>
      </p:sp>
      <p:sp>
        <p:nvSpPr>
          <p:cNvPr id="3" name="TextBox 2">
            <a:extLst>
              <a:ext uri="{FF2B5EF4-FFF2-40B4-BE49-F238E27FC236}">
                <a16:creationId xmlns:a16="http://schemas.microsoft.com/office/drawing/2014/main" id="{E7A14CC9-E73B-BC7D-D7FA-04E3A6BE99B4}"/>
              </a:ext>
            </a:extLst>
          </p:cNvPr>
          <p:cNvSpPr txBox="1"/>
          <p:nvPr/>
        </p:nvSpPr>
        <p:spPr>
          <a:xfrm>
            <a:off x="2666321" y="7786273"/>
            <a:ext cx="7108036" cy="861774"/>
          </a:xfrm>
          <a:prstGeom prst="rect">
            <a:avLst/>
          </a:prstGeom>
          <a:noFill/>
        </p:spPr>
        <p:txBody>
          <a:bodyPr wrap="none" rtlCol="0">
            <a:spAutoFit/>
          </a:bodyPr>
          <a:lstStyle/>
          <a:p>
            <a:r>
              <a:rPr lang="en-US" sz="5000" dirty="0"/>
              <a:t>Low and High Pressure</a:t>
            </a:r>
          </a:p>
        </p:txBody>
      </p:sp>
      <p:pic>
        <p:nvPicPr>
          <p:cNvPr id="5" name="Picture 2" descr="The Highs and Lows of Air Pressure | Center for Science Education">
            <a:extLst>
              <a:ext uri="{FF2B5EF4-FFF2-40B4-BE49-F238E27FC236}">
                <a16:creationId xmlns:a16="http://schemas.microsoft.com/office/drawing/2014/main" id="{CFECEAC0-7D58-6A79-FA2C-C42A65F9E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856" y="9171354"/>
            <a:ext cx="4248150"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7D0969-10F7-6E68-36B3-B310430CBE3D}"/>
              </a:ext>
            </a:extLst>
          </p:cNvPr>
          <p:cNvSpPr txBox="1"/>
          <p:nvPr/>
        </p:nvSpPr>
        <p:spPr>
          <a:xfrm>
            <a:off x="1616589" y="12199736"/>
            <a:ext cx="9207500"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High pressure </a:t>
            </a:r>
            <a:r>
              <a:rPr lang="en-US" dirty="0">
                <a:latin typeface="Times New Roman" panose="02020603050405020304" pitchFamily="18" charset="0"/>
                <a:cs typeface="Times New Roman" panose="02020603050405020304" pitchFamily="18" charset="0"/>
              </a:rPr>
              <a:t>areas tend to push things away vs how</a:t>
            </a:r>
            <a:r>
              <a:rPr lang="en-US" b="1" dirty="0">
                <a:latin typeface="Times New Roman" panose="02020603050405020304" pitchFamily="18" charset="0"/>
                <a:cs typeface="Times New Roman" panose="02020603050405020304" pitchFamily="18" charset="0"/>
              </a:rPr>
              <a:t> low pressure </a:t>
            </a:r>
            <a:r>
              <a:rPr lang="en-US" dirty="0">
                <a:latin typeface="Times New Roman" panose="02020603050405020304" pitchFamily="18" charset="0"/>
                <a:cs typeface="Times New Roman" panose="02020603050405020304" pitchFamily="18" charset="0"/>
              </a:rPr>
              <a:t>like to suck things in. This is because lower pressure areas have less molecules and atoms that need to be filled!</a:t>
            </a:r>
          </a:p>
        </p:txBody>
      </p:sp>
      <p:pic>
        <p:nvPicPr>
          <p:cNvPr id="33" name="Picture 2" descr="Atoms – Primary Science Online">
            <a:extLst>
              <a:ext uri="{FF2B5EF4-FFF2-40B4-BE49-F238E27FC236}">
                <a16:creationId xmlns:a16="http://schemas.microsoft.com/office/drawing/2014/main" id="{0FCB31F9-5A76-CF35-3AF4-72E5420C03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9837" y="5429858"/>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toms – Primary Science Online">
            <a:extLst>
              <a:ext uri="{FF2B5EF4-FFF2-40B4-BE49-F238E27FC236}">
                <a16:creationId xmlns:a16="http://schemas.microsoft.com/office/drawing/2014/main" id="{CDC7B877-62F5-F83B-F9DE-9EC3385424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6543" y="5151966"/>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toms – Primary Science Online">
            <a:extLst>
              <a:ext uri="{FF2B5EF4-FFF2-40B4-BE49-F238E27FC236}">
                <a16:creationId xmlns:a16="http://schemas.microsoft.com/office/drawing/2014/main" id="{61381A2D-0492-5123-4EB0-BEB34C0612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6542" y="4903553"/>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toms – Primary Science Online">
            <a:extLst>
              <a:ext uri="{FF2B5EF4-FFF2-40B4-BE49-F238E27FC236}">
                <a16:creationId xmlns:a16="http://schemas.microsoft.com/office/drawing/2014/main" id="{C0883FCC-96C6-3638-673C-4C3E00E4F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437" y="4687744"/>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toms – Primary Science Online">
            <a:extLst>
              <a:ext uri="{FF2B5EF4-FFF2-40B4-BE49-F238E27FC236}">
                <a16:creationId xmlns:a16="http://schemas.microsoft.com/office/drawing/2014/main" id="{BFA07F69-6C7C-142A-63CC-57123F56D6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9958" y="5577102"/>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toms – Primary Science Online">
            <a:extLst>
              <a:ext uri="{FF2B5EF4-FFF2-40B4-BE49-F238E27FC236}">
                <a16:creationId xmlns:a16="http://schemas.microsoft.com/office/drawing/2014/main" id="{C987DE29-FED9-3797-233F-AD79EF85F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781" y="5848564"/>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toms – Primary Science Online">
            <a:extLst>
              <a:ext uri="{FF2B5EF4-FFF2-40B4-BE49-F238E27FC236}">
                <a16:creationId xmlns:a16="http://schemas.microsoft.com/office/drawing/2014/main" id="{7F0EBDCA-CE57-790D-E07A-EE4FF602C0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795" y="5658041"/>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toms – Primary Science Online">
            <a:extLst>
              <a:ext uri="{FF2B5EF4-FFF2-40B4-BE49-F238E27FC236}">
                <a16:creationId xmlns:a16="http://schemas.microsoft.com/office/drawing/2014/main" id="{FEA8B17E-E181-CE0F-05E8-DB3ABD1CFC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2509" y="5422364"/>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Atoms – Primary Science Online">
            <a:extLst>
              <a:ext uri="{FF2B5EF4-FFF2-40B4-BE49-F238E27FC236}">
                <a16:creationId xmlns:a16="http://schemas.microsoft.com/office/drawing/2014/main" id="{6A6EF5E4-A1AF-BC03-396B-49A5B1BDF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8501" y="4991569"/>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Atoms – Primary Science Online">
            <a:extLst>
              <a:ext uri="{FF2B5EF4-FFF2-40B4-BE49-F238E27FC236}">
                <a16:creationId xmlns:a16="http://schemas.microsoft.com/office/drawing/2014/main" id="{DCB4687E-3D93-1FA6-7073-34B29526B4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3428" y="4680607"/>
            <a:ext cx="989095" cy="659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Atoms – Primary Science Online">
            <a:extLst>
              <a:ext uri="{FF2B5EF4-FFF2-40B4-BE49-F238E27FC236}">
                <a16:creationId xmlns:a16="http://schemas.microsoft.com/office/drawing/2014/main" id="{F9E1D211-CB1A-FD97-9069-625DB0AA9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0424" y="4540768"/>
            <a:ext cx="989095" cy="65939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B8EA734-109F-B0B4-15C9-1092C50870B8}"/>
              </a:ext>
            </a:extLst>
          </p:cNvPr>
          <p:cNvSpPr txBox="1"/>
          <p:nvPr/>
        </p:nvSpPr>
        <p:spPr>
          <a:xfrm>
            <a:off x="2570850" y="-10205186"/>
            <a:ext cx="10833101" cy="861774"/>
          </a:xfrm>
          <a:prstGeom prst="rect">
            <a:avLst/>
          </a:prstGeom>
          <a:noFill/>
        </p:spPr>
        <p:txBody>
          <a:bodyPr wrap="square" rtlCol="0">
            <a:spAutoFit/>
          </a:bodyPr>
          <a:lstStyle/>
          <a:p>
            <a:r>
              <a:rPr lang="en-US" sz="5000" dirty="0"/>
              <a:t>Atoms and Molecules</a:t>
            </a:r>
          </a:p>
        </p:txBody>
      </p:sp>
      <p:pic>
        <p:nvPicPr>
          <p:cNvPr id="32" name="Picture 4" descr="What do molecules look like? - news - University of Richmond">
            <a:extLst>
              <a:ext uri="{FF2B5EF4-FFF2-40B4-BE49-F238E27FC236}">
                <a16:creationId xmlns:a16="http://schemas.microsoft.com/office/drawing/2014/main" id="{BE673F50-F760-2708-C83A-234F433358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9220" y="-8456727"/>
            <a:ext cx="1088714" cy="61240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04E90222-4DA3-5434-6B2F-2D466E1C678F}"/>
              </a:ext>
            </a:extLst>
          </p:cNvPr>
          <p:cNvSpPr txBox="1"/>
          <p:nvPr/>
        </p:nvSpPr>
        <p:spPr>
          <a:xfrm>
            <a:off x="2217221" y="-5739619"/>
            <a:ext cx="801823" cy="369332"/>
          </a:xfrm>
          <a:prstGeom prst="rect">
            <a:avLst/>
          </a:prstGeom>
          <a:noFill/>
        </p:spPr>
        <p:txBody>
          <a:bodyPr wrap="none" rtlCol="0">
            <a:spAutoFit/>
          </a:bodyPr>
          <a:lstStyle/>
          <a:p>
            <a:r>
              <a:rPr lang="en-US" dirty="0"/>
              <a:t>Atom</a:t>
            </a:r>
          </a:p>
        </p:txBody>
      </p:sp>
      <p:sp>
        <p:nvSpPr>
          <p:cNvPr id="54" name="TextBox 53">
            <a:extLst>
              <a:ext uri="{FF2B5EF4-FFF2-40B4-BE49-F238E27FC236}">
                <a16:creationId xmlns:a16="http://schemas.microsoft.com/office/drawing/2014/main" id="{E619B8D8-0CBC-38E2-065E-7ABA4C46B575}"/>
              </a:ext>
            </a:extLst>
          </p:cNvPr>
          <p:cNvSpPr txBox="1"/>
          <p:nvPr/>
        </p:nvSpPr>
        <p:spPr>
          <a:xfrm>
            <a:off x="8675431" y="-5802712"/>
            <a:ext cx="1231427" cy="369332"/>
          </a:xfrm>
          <a:prstGeom prst="rect">
            <a:avLst/>
          </a:prstGeom>
          <a:noFill/>
        </p:spPr>
        <p:txBody>
          <a:bodyPr wrap="none" rtlCol="0">
            <a:spAutoFit/>
          </a:bodyPr>
          <a:lstStyle/>
          <a:p>
            <a:r>
              <a:rPr lang="en-US" dirty="0"/>
              <a:t>Molecule</a:t>
            </a:r>
          </a:p>
        </p:txBody>
      </p:sp>
      <p:pic>
        <p:nvPicPr>
          <p:cNvPr id="55" name="Picture 2" descr="Atoms – Primary Science Online">
            <a:extLst>
              <a:ext uri="{FF2B5EF4-FFF2-40B4-BE49-F238E27FC236}">
                <a16:creationId xmlns:a16="http://schemas.microsoft.com/office/drawing/2014/main" id="{3BF6C5FB-1436-A302-4201-1743C1F73B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046" y="-8456727"/>
            <a:ext cx="1242298" cy="828199"/>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a:extLst>
              <a:ext uri="{FF2B5EF4-FFF2-40B4-BE49-F238E27FC236}">
                <a16:creationId xmlns:a16="http://schemas.microsoft.com/office/drawing/2014/main" id="{80F027EC-7EB0-C23D-2269-04FD1DFB56F9}"/>
              </a:ext>
            </a:extLst>
          </p:cNvPr>
          <p:cNvSpPr/>
          <p:nvPr/>
        </p:nvSpPr>
        <p:spPr>
          <a:xfrm>
            <a:off x="2290813" y="-7298187"/>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B8691CC-2DF7-BD15-783B-E709D8F0EDEC}"/>
              </a:ext>
            </a:extLst>
          </p:cNvPr>
          <p:cNvSpPr/>
          <p:nvPr/>
        </p:nvSpPr>
        <p:spPr>
          <a:xfrm>
            <a:off x="8599130" y="-7954795"/>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849E9A4-A9B0-5FA2-B51E-B907E4272BB1}"/>
              </a:ext>
            </a:extLst>
          </p:cNvPr>
          <p:cNvSpPr/>
          <p:nvPr/>
        </p:nvSpPr>
        <p:spPr>
          <a:xfrm>
            <a:off x="7409938" y="-6944582"/>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22F517B-74E8-21AF-09B0-E51EBD5B73A3}"/>
              </a:ext>
            </a:extLst>
          </p:cNvPr>
          <p:cNvSpPr/>
          <p:nvPr/>
        </p:nvSpPr>
        <p:spPr>
          <a:xfrm>
            <a:off x="9901187" y="-7444628"/>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F75E103-3516-DA6D-F433-A8C67F9884D9}"/>
              </a:ext>
            </a:extLst>
          </p:cNvPr>
          <p:cNvSpPr/>
          <p:nvPr/>
        </p:nvSpPr>
        <p:spPr>
          <a:xfrm>
            <a:off x="9526772" y="-8934769"/>
            <a:ext cx="798108" cy="828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7360AF55-7099-335A-D265-F71B32E0537B}"/>
              </a:ext>
            </a:extLst>
          </p:cNvPr>
          <p:cNvCxnSpPr>
            <a:cxnSpLocks/>
            <a:stCxn id="57" idx="2"/>
            <a:endCxn id="58" idx="0"/>
          </p:cNvCxnSpPr>
          <p:nvPr/>
        </p:nvCxnSpPr>
        <p:spPr>
          <a:xfrm flipH="1">
            <a:off x="7808992" y="-7540695"/>
            <a:ext cx="790138" cy="596113"/>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D6C588E1-07E5-D9E7-5628-341A2AD89967}"/>
              </a:ext>
            </a:extLst>
          </p:cNvPr>
          <p:cNvCxnSpPr>
            <a:cxnSpLocks/>
            <a:stCxn id="57" idx="4"/>
            <a:endCxn id="58" idx="6"/>
          </p:cNvCxnSpPr>
          <p:nvPr/>
        </p:nvCxnSpPr>
        <p:spPr>
          <a:xfrm flipH="1">
            <a:off x="8208046" y="-7126596"/>
            <a:ext cx="790138" cy="596114"/>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6F89B591-9F51-7891-D06A-78EC24ACDFC7}"/>
              </a:ext>
            </a:extLst>
          </p:cNvPr>
          <p:cNvCxnSpPr>
            <a:cxnSpLocks/>
            <a:stCxn id="60" idx="3"/>
            <a:endCxn id="59" idx="2"/>
          </p:cNvCxnSpPr>
          <p:nvPr/>
        </p:nvCxnSpPr>
        <p:spPr>
          <a:xfrm>
            <a:off x="9643652" y="-8227857"/>
            <a:ext cx="257535" cy="1197329"/>
          </a:xfrm>
          <a:prstGeom prst="line">
            <a:avLst/>
          </a:prstGeom>
        </p:spPr>
        <p:style>
          <a:lnRef idx="3">
            <a:schemeClr val="dk1"/>
          </a:lnRef>
          <a:fillRef idx="0">
            <a:schemeClr val="dk1"/>
          </a:fillRef>
          <a:effectRef idx="2">
            <a:schemeClr val="dk1"/>
          </a:effectRef>
          <a:fontRef idx="minor">
            <a:schemeClr val="tx1"/>
          </a:fontRef>
        </p:style>
      </p:cxnSp>
      <p:cxnSp>
        <p:nvCxnSpPr>
          <p:cNvPr id="1024" name="Straight Connector 1023">
            <a:extLst>
              <a:ext uri="{FF2B5EF4-FFF2-40B4-BE49-F238E27FC236}">
                <a16:creationId xmlns:a16="http://schemas.microsoft.com/office/drawing/2014/main" id="{12DAC2F1-CA31-69B3-1D25-BDA2E3E9520B}"/>
              </a:ext>
            </a:extLst>
          </p:cNvPr>
          <p:cNvCxnSpPr>
            <a:cxnSpLocks/>
            <a:stCxn id="60" idx="6"/>
            <a:endCxn id="59" idx="7"/>
          </p:cNvCxnSpPr>
          <p:nvPr/>
        </p:nvCxnSpPr>
        <p:spPr>
          <a:xfrm>
            <a:off x="10324880" y="-8520669"/>
            <a:ext cx="257535" cy="1197328"/>
          </a:xfrm>
          <a:prstGeom prst="line">
            <a:avLst/>
          </a:prstGeom>
        </p:spPr>
        <p:style>
          <a:lnRef idx="3">
            <a:schemeClr val="dk1"/>
          </a:lnRef>
          <a:fillRef idx="0">
            <a:schemeClr val="dk1"/>
          </a:fillRef>
          <a:effectRef idx="2">
            <a:schemeClr val="dk1"/>
          </a:effectRef>
          <a:fontRef idx="minor">
            <a:schemeClr val="tx1"/>
          </a:fontRef>
        </p:style>
      </p:cxnSp>
      <p:sp>
        <p:nvSpPr>
          <p:cNvPr id="1025" name="TextBox 1024">
            <a:extLst>
              <a:ext uri="{FF2B5EF4-FFF2-40B4-BE49-F238E27FC236}">
                <a16:creationId xmlns:a16="http://schemas.microsoft.com/office/drawing/2014/main" id="{41D8BDF9-5329-75AD-33B3-CB6743F870A1}"/>
              </a:ext>
            </a:extLst>
          </p:cNvPr>
          <p:cNvSpPr txBox="1"/>
          <p:nvPr/>
        </p:nvSpPr>
        <p:spPr>
          <a:xfrm>
            <a:off x="3885299" y="-5925860"/>
            <a:ext cx="4628631" cy="1754326"/>
          </a:xfrm>
          <a:prstGeom prst="rect">
            <a:avLst/>
          </a:prstGeom>
          <a:noFill/>
        </p:spPr>
        <p:txBody>
          <a:bodyPr wrap="square" rtlCol="0">
            <a:spAutoFit/>
          </a:bodyPr>
          <a:lstStyle/>
          <a:p>
            <a:r>
              <a:rPr lang="en-US" dirty="0"/>
              <a:t>More atoms and molecules in a given space means that there is higher pressure in the area! This is because when molecules clump up they want to separate and push against the surrounding.</a:t>
            </a:r>
          </a:p>
        </p:txBody>
      </p:sp>
      <p:sp>
        <p:nvSpPr>
          <p:cNvPr id="1027" name="TextBox 1026">
            <a:extLst>
              <a:ext uri="{FF2B5EF4-FFF2-40B4-BE49-F238E27FC236}">
                <a16:creationId xmlns:a16="http://schemas.microsoft.com/office/drawing/2014/main" id="{8898B235-2999-816C-6FA8-96E4B5BD2199}"/>
              </a:ext>
            </a:extLst>
          </p:cNvPr>
          <p:cNvSpPr txBox="1"/>
          <p:nvPr/>
        </p:nvSpPr>
        <p:spPr>
          <a:xfrm>
            <a:off x="10311101" y="344346"/>
            <a:ext cx="1664728" cy="3139321"/>
          </a:xfrm>
          <a:prstGeom prst="rect">
            <a:avLst/>
          </a:prstGeom>
          <a:noFill/>
        </p:spPr>
        <p:txBody>
          <a:bodyPr wrap="square" rtlCol="0">
            <a:spAutoFit/>
          </a:bodyPr>
          <a:lstStyle/>
          <a:p>
            <a:r>
              <a:rPr lang="en-US" b="1" i="1" u="sng" dirty="0"/>
              <a:t>Remember! In a closed area, molecules and atoms want to escape when there is more pressure than the outside.</a:t>
            </a:r>
          </a:p>
        </p:txBody>
      </p:sp>
      <p:pic>
        <p:nvPicPr>
          <p:cNvPr id="6146" name="Picture 2" descr="材料力学物語">
            <a:extLst>
              <a:ext uri="{FF2B5EF4-FFF2-40B4-BE49-F238E27FC236}">
                <a16:creationId xmlns:a16="http://schemas.microsoft.com/office/drawing/2014/main" id="{1C1E2CF3-BB1F-DDA5-F0C2-A290B50361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6" y="5183831"/>
            <a:ext cx="1404546" cy="167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26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550316-E94C-5ED0-766C-0AC22BD1F3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803A7B-AA92-4D2C-EAE9-9EAD54E50277}"/>
              </a:ext>
            </a:extLst>
          </p:cNvPr>
          <p:cNvSpPr txBox="1"/>
          <p:nvPr/>
        </p:nvSpPr>
        <p:spPr>
          <a:xfrm>
            <a:off x="4144182" y="-4163096"/>
            <a:ext cx="3903633" cy="1077218"/>
          </a:xfrm>
          <a:prstGeom prst="rect">
            <a:avLst/>
          </a:prstGeom>
          <a:noFill/>
        </p:spPr>
        <p:txBody>
          <a:bodyPr wrap="none" rtlCol="0">
            <a:spAutoFit/>
          </a:bodyPr>
          <a:lstStyle/>
          <a:p>
            <a:r>
              <a:rPr lang="en-US" sz="6400" dirty="0"/>
              <a:t>PRESSURE</a:t>
            </a:r>
          </a:p>
        </p:txBody>
      </p:sp>
      <p:sp>
        <p:nvSpPr>
          <p:cNvPr id="3" name="TextBox 2">
            <a:extLst>
              <a:ext uri="{FF2B5EF4-FFF2-40B4-BE49-F238E27FC236}">
                <a16:creationId xmlns:a16="http://schemas.microsoft.com/office/drawing/2014/main" id="{EEF74EE1-15F2-5429-0836-5C44CA32AD7A}"/>
              </a:ext>
            </a:extLst>
          </p:cNvPr>
          <p:cNvSpPr txBox="1"/>
          <p:nvPr/>
        </p:nvSpPr>
        <p:spPr>
          <a:xfrm>
            <a:off x="170238" y="310318"/>
            <a:ext cx="3576620" cy="784830"/>
          </a:xfrm>
          <a:prstGeom prst="rect">
            <a:avLst/>
          </a:prstGeom>
          <a:noFill/>
        </p:spPr>
        <p:txBody>
          <a:bodyPr wrap="none" rtlCol="0">
            <a:spAutoFit/>
          </a:bodyPr>
          <a:lstStyle/>
          <a:p>
            <a:r>
              <a:rPr lang="en-US" sz="4500" dirty="0"/>
              <a:t>Introduction</a:t>
            </a:r>
          </a:p>
        </p:txBody>
      </p:sp>
      <p:pic>
        <p:nvPicPr>
          <p:cNvPr id="2050" name="Picture 2" descr="What is Pressure Measurement? What Measures Pressure?">
            <a:extLst>
              <a:ext uri="{FF2B5EF4-FFF2-40B4-BE49-F238E27FC236}">
                <a16:creationId xmlns:a16="http://schemas.microsoft.com/office/drawing/2014/main" id="{6B6DB108-B273-2D9F-C1E4-E8CD412C3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981" y="-2783093"/>
            <a:ext cx="2873957" cy="1844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Pressure - Measurement, Definition, Formula, Unit, Types">
            <a:extLst>
              <a:ext uri="{FF2B5EF4-FFF2-40B4-BE49-F238E27FC236}">
                <a16:creationId xmlns:a16="http://schemas.microsoft.com/office/drawing/2014/main" id="{B9E7ADB2-5D72-7DEB-BCDA-1C59F6DC8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14" y="-6398296"/>
            <a:ext cx="2794000" cy="223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4EA0C-95BE-8E85-C6AF-8B1981FDF61C}"/>
              </a:ext>
            </a:extLst>
          </p:cNvPr>
          <p:cNvSpPr txBox="1"/>
          <p:nvPr/>
        </p:nvSpPr>
        <p:spPr>
          <a:xfrm>
            <a:off x="159117" y="1507067"/>
            <a:ext cx="8117928" cy="1477328"/>
          </a:xfrm>
          <a:prstGeom prst="rect">
            <a:avLst/>
          </a:prstGeom>
          <a:noFill/>
        </p:spPr>
        <p:txBody>
          <a:bodyPr wrap="none" rtlCol="0">
            <a:spAutoFit/>
          </a:bodyPr>
          <a:lstStyle/>
          <a:p>
            <a:r>
              <a:rPr lang="en-US" dirty="0"/>
              <a:t>Name: Kenshin </a:t>
            </a:r>
            <a:r>
              <a:rPr lang="en-US" dirty="0" err="1"/>
              <a:t>Isaji-yao</a:t>
            </a:r>
            <a:r>
              <a:rPr lang="en-US" dirty="0"/>
              <a:t> </a:t>
            </a:r>
            <a:r>
              <a:rPr lang="ja-JP" altLang="en-US" dirty="0"/>
              <a:t>（イサジヤオ　健伸）</a:t>
            </a:r>
            <a:endParaRPr lang="en-US" altLang="ja-JP" dirty="0"/>
          </a:p>
          <a:p>
            <a:r>
              <a:rPr lang="en-US" altLang="ja-JP" dirty="0"/>
              <a:t>Grade:</a:t>
            </a:r>
            <a:r>
              <a:rPr lang="ja-JP" altLang="en-US" dirty="0"/>
              <a:t> </a:t>
            </a:r>
            <a:r>
              <a:rPr lang="en-US" altLang="ja-JP" dirty="0"/>
              <a:t>9</a:t>
            </a:r>
          </a:p>
          <a:p>
            <a:r>
              <a:rPr lang="en-US" dirty="0"/>
              <a:t>Interests: Science, basketball</a:t>
            </a:r>
          </a:p>
          <a:p>
            <a:r>
              <a:rPr lang="en-US" dirty="0"/>
              <a:t>Past: Did science Olympiad in 7/8</a:t>
            </a:r>
            <a:r>
              <a:rPr lang="en-US" baseline="30000" dirty="0"/>
              <a:t>th</a:t>
            </a:r>
            <a:r>
              <a:rPr lang="en-US" dirty="0"/>
              <a:t> grade for Sierra Vista Middle School</a:t>
            </a:r>
          </a:p>
          <a:p>
            <a:r>
              <a:rPr lang="en-US" dirty="0"/>
              <a:t>Graduate of MIA! Taught during space week for MIA too.</a:t>
            </a:r>
          </a:p>
        </p:txBody>
      </p:sp>
      <p:pic>
        <p:nvPicPr>
          <p:cNvPr id="12" name="Picture 11">
            <a:extLst>
              <a:ext uri="{FF2B5EF4-FFF2-40B4-BE49-F238E27FC236}">
                <a16:creationId xmlns:a16="http://schemas.microsoft.com/office/drawing/2014/main" id="{CA0A0795-3CD4-ABF5-F9E9-1662F7863979}"/>
              </a:ext>
            </a:extLst>
          </p:cNvPr>
          <p:cNvPicPr>
            <a:picLocks noChangeAspect="1"/>
          </p:cNvPicPr>
          <p:nvPr/>
        </p:nvPicPr>
        <p:blipFill>
          <a:blip r:embed="rId4"/>
          <a:stretch>
            <a:fillRect/>
          </a:stretch>
        </p:blipFill>
        <p:spPr>
          <a:xfrm>
            <a:off x="1114692" y="3344333"/>
            <a:ext cx="3029490" cy="3203349"/>
          </a:xfrm>
          <a:prstGeom prst="rect">
            <a:avLst/>
          </a:prstGeom>
        </p:spPr>
      </p:pic>
      <p:sp>
        <p:nvSpPr>
          <p:cNvPr id="14" name="TextBox 13">
            <a:extLst>
              <a:ext uri="{FF2B5EF4-FFF2-40B4-BE49-F238E27FC236}">
                <a16:creationId xmlns:a16="http://schemas.microsoft.com/office/drawing/2014/main" id="{A0D43E34-7551-53A5-8564-01F7E3A5FCD3}"/>
              </a:ext>
            </a:extLst>
          </p:cNvPr>
          <p:cNvSpPr txBox="1"/>
          <p:nvPr/>
        </p:nvSpPr>
        <p:spPr>
          <a:xfrm>
            <a:off x="3628016" y="7983971"/>
            <a:ext cx="4935967" cy="784830"/>
          </a:xfrm>
          <a:prstGeom prst="rect">
            <a:avLst/>
          </a:prstGeom>
          <a:noFill/>
        </p:spPr>
        <p:txBody>
          <a:bodyPr wrap="none" rtlCol="0">
            <a:spAutoFit/>
          </a:bodyPr>
          <a:lstStyle/>
          <a:p>
            <a:r>
              <a:rPr lang="en-US" sz="4500" dirty="0"/>
              <a:t>What Is Pressure?</a:t>
            </a:r>
          </a:p>
        </p:txBody>
      </p:sp>
    </p:spTree>
    <p:extLst>
      <p:ext uri="{BB962C8B-B14F-4D97-AF65-F5344CB8AC3E}">
        <p14:creationId xmlns:p14="http://schemas.microsoft.com/office/powerpoint/2010/main" val="305304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10000">
              <a:schemeClr val="bg2">
                <a:tint val="97000"/>
                <a:hueMod val="92000"/>
                <a:satMod val="169000"/>
                <a:lumMod val="164000"/>
              </a:schemeClr>
            </a:gs>
            <a:gs pos="100000">
              <a:schemeClr val="bg2">
                <a:shade val="96000"/>
                <a:satMod val="120000"/>
                <a:lumMod val="90000"/>
              </a:schemeClr>
            </a:gs>
          </a:gsLst>
          <a:path path="circle">
            <a:fillToRect l="100000" t="100000"/>
          </a:path>
        </a:gradFill>
        <a:effectLst/>
      </p:bgPr>
    </p:bg>
    <p:spTree>
      <p:nvGrpSpPr>
        <p:cNvPr id="1" name="">
          <a:extLst>
            <a:ext uri="{FF2B5EF4-FFF2-40B4-BE49-F238E27FC236}">
              <a16:creationId xmlns:a16="http://schemas.microsoft.com/office/drawing/2014/main" id="{39467AA3-D2DD-810A-83D9-7A18825E37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F10A51-83E5-AA05-C27A-06A7BAB6FAE3}"/>
              </a:ext>
            </a:extLst>
          </p:cNvPr>
          <p:cNvSpPr txBox="1"/>
          <p:nvPr/>
        </p:nvSpPr>
        <p:spPr>
          <a:xfrm>
            <a:off x="4144182" y="-3694559"/>
            <a:ext cx="3903633" cy="1077218"/>
          </a:xfrm>
          <a:prstGeom prst="rect">
            <a:avLst/>
          </a:prstGeom>
          <a:noFill/>
        </p:spPr>
        <p:txBody>
          <a:bodyPr wrap="none" rtlCol="0">
            <a:spAutoFit/>
          </a:bodyPr>
          <a:lstStyle/>
          <a:p>
            <a:r>
              <a:rPr lang="en-US" sz="6400" dirty="0"/>
              <a:t>PRESSURE</a:t>
            </a:r>
          </a:p>
        </p:txBody>
      </p:sp>
      <p:sp>
        <p:nvSpPr>
          <p:cNvPr id="3" name="TextBox 2">
            <a:extLst>
              <a:ext uri="{FF2B5EF4-FFF2-40B4-BE49-F238E27FC236}">
                <a16:creationId xmlns:a16="http://schemas.microsoft.com/office/drawing/2014/main" id="{D5919B71-22D2-6B05-C761-5534193AC04F}"/>
              </a:ext>
            </a:extLst>
          </p:cNvPr>
          <p:cNvSpPr txBox="1"/>
          <p:nvPr/>
        </p:nvSpPr>
        <p:spPr>
          <a:xfrm>
            <a:off x="3628016" y="3036585"/>
            <a:ext cx="4935967" cy="784830"/>
          </a:xfrm>
          <a:prstGeom prst="rect">
            <a:avLst/>
          </a:prstGeom>
          <a:noFill/>
        </p:spPr>
        <p:txBody>
          <a:bodyPr wrap="none" rtlCol="0">
            <a:spAutoFit/>
          </a:bodyPr>
          <a:lstStyle/>
          <a:p>
            <a:r>
              <a:rPr lang="en-US" sz="4500" dirty="0"/>
              <a:t>What Is Pressure?</a:t>
            </a:r>
          </a:p>
        </p:txBody>
      </p:sp>
      <p:pic>
        <p:nvPicPr>
          <p:cNvPr id="4" name="Picture 2" descr="What is Pressure Measurement? What Measures Pressure?">
            <a:extLst>
              <a:ext uri="{FF2B5EF4-FFF2-40B4-BE49-F238E27FC236}">
                <a16:creationId xmlns:a16="http://schemas.microsoft.com/office/drawing/2014/main" id="{94998646-9957-05F0-C7D0-334DBDA8E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981" y="-2365500"/>
            <a:ext cx="2873957" cy="1844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descr="Pressure - Measurement, Definition, Formula, Unit, Types">
            <a:extLst>
              <a:ext uri="{FF2B5EF4-FFF2-40B4-BE49-F238E27FC236}">
                <a16:creationId xmlns:a16="http://schemas.microsoft.com/office/drawing/2014/main" id="{8F09F31F-2AF9-9522-17A2-87C64F051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14" y="-5980703"/>
            <a:ext cx="2794000" cy="223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71CF904-F754-A0F5-F180-B12B2C84BAEA}"/>
              </a:ext>
            </a:extLst>
          </p:cNvPr>
          <p:cNvGrpSpPr/>
          <p:nvPr/>
        </p:nvGrpSpPr>
        <p:grpSpPr>
          <a:xfrm>
            <a:off x="6819900" y="-6487431"/>
            <a:ext cx="5579687" cy="4686577"/>
            <a:chOff x="6819900" y="-128285"/>
            <a:chExt cx="5579687" cy="4686577"/>
          </a:xfrm>
        </p:grpSpPr>
        <p:cxnSp>
          <p:nvCxnSpPr>
            <p:cNvPr id="14" name="Straight Connector 13">
              <a:extLst>
                <a:ext uri="{FF2B5EF4-FFF2-40B4-BE49-F238E27FC236}">
                  <a16:creationId xmlns:a16="http://schemas.microsoft.com/office/drawing/2014/main" id="{64754B46-2220-CE11-D299-5BA879818AE6}"/>
                </a:ext>
              </a:extLst>
            </p:cNvPr>
            <p:cNvCxnSpPr>
              <a:cxnSpLocks/>
            </p:cNvCxnSpPr>
            <p:nvPr/>
          </p:nvCxnSpPr>
          <p:spPr>
            <a:xfrm flipH="1">
              <a:off x="7224136" y="-91192"/>
              <a:ext cx="4339214" cy="391260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398E8EBD-CFA1-4732-AC84-9D59A36AE01B}"/>
                </a:ext>
              </a:extLst>
            </p:cNvPr>
            <p:cNvCxnSpPr>
              <a:cxnSpLocks/>
            </p:cNvCxnSpPr>
            <p:nvPr/>
          </p:nvCxnSpPr>
          <p:spPr>
            <a:xfrm flipH="1">
              <a:off x="6819900" y="-30489"/>
              <a:ext cx="4953000" cy="447548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nvGrpSpPr>
            <p:cNvPr id="16" name="Group 15">
              <a:extLst>
                <a:ext uri="{FF2B5EF4-FFF2-40B4-BE49-F238E27FC236}">
                  <a16:creationId xmlns:a16="http://schemas.microsoft.com/office/drawing/2014/main" id="{CCDFCA75-1745-AE1C-56CD-80B7DB07E758}"/>
                </a:ext>
              </a:extLst>
            </p:cNvPr>
            <p:cNvGrpSpPr/>
            <p:nvPr/>
          </p:nvGrpSpPr>
          <p:grpSpPr>
            <a:xfrm>
              <a:off x="7252912" y="-128285"/>
              <a:ext cx="5146675" cy="4686577"/>
              <a:chOff x="7252912" y="-128285"/>
              <a:chExt cx="5146675" cy="4686577"/>
            </a:xfrm>
          </p:grpSpPr>
          <p:cxnSp>
            <p:nvCxnSpPr>
              <p:cNvPr id="17" name="Straight Connector 16">
                <a:extLst>
                  <a:ext uri="{FF2B5EF4-FFF2-40B4-BE49-F238E27FC236}">
                    <a16:creationId xmlns:a16="http://schemas.microsoft.com/office/drawing/2014/main" id="{1A0C6462-C18C-CD0F-76FB-29698FD92BE2}"/>
                  </a:ext>
                </a:extLst>
              </p:cNvPr>
              <p:cNvCxnSpPr>
                <a:cxnSpLocks/>
              </p:cNvCxnSpPr>
              <p:nvPr/>
            </p:nvCxnSpPr>
            <p:spPr>
              <a:xfrm flipH="1">
                <a:off x="7331075" y="-14992"/>
                <a:ext cx="4690687" cy="430759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C47863CD-A7B6-B5F4-4704-223AC81DC4D5}"/>
                  </a:ext>
                </a:extLst>
              </p:cNvPr>
              <p:cNvCxnSpPr>
                <a:cxnSpLocks/>
              </p:cNvCxnSpPr>
              <p:nvPr/>
            </p:nvCxnSpPr>
            <p:spPr>
              <a:xfrm flipH="1">
                <a:off x="7708900" y="61208"/>
                <a:ext cx="4690687" cy="430759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EB9D9AA5-818C-260D-32A2-4749971B5D9E}"/>
                  </a:ext>
                </a:extLst>
              </p:cNvPr>
              <p:cNvCxnSpPr>
                <a:cxnSpLocks/>
              </p:cNvCxnSpPr>
              <p:nvPr/>
            </p:nvCxnSpPr>
            <p:spPr>
              <a:xfrm flipH="1">
                <a:off x="7252912" y="-128285"/>
                <a:ext cx="5146675" cy="4686577"/>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grpSp>
      </p:grpSp>
      <p:sp>
        <p:nvSpPr>
          <p:cNvPr id="20" name="TextBox 19">
            <a:extLst>
              <a:ext uri="{FF2B5EF4-FFF2-40B4-BE49-F238E27FC236}">
                <a16:creationId xmlns:a16="http://schemas.microsoft.com/office/drawing/2014/main" id="{C2A7356D-45A2-B70D-2238-AE3AA51EC3D0}"/>
              </a:ext>
            </a:extLst>
          </p:cNvPr>
          <p:cNvSpPr txBox="1"/>
          <p:nvPr/>
        </p:nvSpPr>
        <p:spPr>
          <a:xfrm>
            <a:off x="2983604" y="11915129"/>
            <a:ext cx="6224788" cy="923330"/>
          </a:xfrm>
          <a:prstGeom prst="rect">
            <a:avLst/>
          </a:prstGeom>
          <a:noFill/>
        </p:spPr>
        <p:txBody>
          <a:bodyPr wrap="square">
            <a:spAutoFit/>
          </a:bodyPr>
          <a:lstStyle/>
          <a:p>
            <a:r>
              <a:rPr lang="en-US" b="0" i="0" dirty="0">
                <a:effectLst/>
                <a:latin typeface="Bookman Old Style" panose="02050604050505020204" pitchFamily="18" charset="0"/>
              </a:rPr>
              <a:t>Pressure is when something </a:t>
            </a:r>
            <a:r>
              <a:rPr lang="en-US" b="1" i="0" dirty="0">
                <a:effectLst/>
                <a:latin typeface="Bookman Old Style" panose="02050604050505020204" pitchFamily="18" charset="0"/>
              </a:rPr>
              <a:t>pushes</a:t>
            </a:r>
            <a:r>
              <a:rPr lang="en-US" b="0" i="0" dirty="0">
                <a:effectLst/>
                <a:latin typeface="Bookman Old Style" panose="02050604050505020204" pitchFamily="18" charset="0"/>
              </a:rPr>
              <a:t> on something else! It's like when you press your hand on a table, or when air pushes on everything around us!</a:t>
            </a:r>
            <a:endParaRPr lang="en-US" dirty="0">
              <a:latin typeface="Bookman Old Style" panose="02050604050505020204" pitchFamily="18" charset="0"/>
            </a:endParaRPr>
          </a:p>
        </p:txBody>
      </p:sp>
      <p:sp>
        <p:nvSpPr>
          <p:cNvPr id="21" name="TextBox 20">
            <a:extLst>
              <a:ext uri="{FF2B5EF4-FFF2-40B4-BE49-F238E27FC236}">
                <a16:creationId xmlns:a16="http://schemas.microsoft.com/office/drawing/2014/main" id="{79DDDA73-71F6-41DD-F447-1C160F31FC64}"/>
              </a:ext>
            </a:extLst>
          </p:cNvPr>
          <p:cNvSpPr txBox="1"/>
          <p:nvPr/>
        </p:nvSpPr>
        <p:spPr>
          <a:xfrm>
            <a:off x="2983604" y="11466187"/>
            <a:ext cx="6065950" cy="369332"/>
          </a:xfrm>
          <a:prstGeom prst="rect">
            <a:avLst/>
          </a:prstGeom>
          <a:noFill/>
        </p:spPr>
        <p:txBody>
          <a:bodyPr wrap="square" rtlCol="0">
            <a:spAutoFit/>
          </a:bodyPr>
          <a:lstStyle/>
          <a:p>
            <a:r>
              <a:rPr lang="en-US" dirty="0"/>
              <a:t>Definition:</a:t>
            </a:r>
          </a:p>
        </p:txBody>
      </p:sp>
      <p:sp>
        <p:nvSpPr>
          <p:cNvPr id="22" name="TextBox 21">
            <a:extLst>
              <a:ext uri="{FF2B5EF4-FFF2-40B4-BE49-F238E27FC236}">
                <a16:creationId xmlns:a16="http://schemas.microsoft.com/office/drawing/2014/main" id="{28F5F5E1-F55C-8A9E-590F-3B89F4A76F31}"/>
              </a:ext>
            </a:extLst>
          </p:cNvPr>
          <p:cNvSpPr txBox="1"/>
          <p:nvPr/>
        </p:nvSpPr>
        <p:spPr>
          <a:xfrm>
            <a:off x="3628014" y="9992585"/>
            <a:ext cx="4935967" cy="784830"/>
          </a:xfrm>
          <a:prstGeom prst="rect">
            <a:avLst/>
          </a:prstGeom>
          <a:noFill/>
        </p:spPr>
        <p:txBody>
          <a:bodyPr wrap="none" rtlCol="0">
            <a:spAutoFit/>
          </a:bodyPr>
          <a:lstStyle/>
          <a:p>
            <a:r>
              <a:rPr lang="en-US" sz="4500" dirty="0"/>
              <a:t>What Is Pressure?</a:t>
            </a:r>
          </a:p>
        </p:txBody>
      </p:sp>
    </p:spTree>
    <p:extLst>
      <p:ext uri="{BB962C8B-B14F-4D97-AF65-F5344CB8AC3E}">
        <p14:creationId xmlns:p14="http://schemas.microsoft.com/office/powerpoint/2010/main" val="1637605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E471EC2F-48DF-3C2C-0C58-C394580D2351}"/>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6AA9BA2A-F507-8BA7-95C0-8825929618C8}"/>
              </a:ext>
            </a:extLst>
          </p:cNvPr>
          <p:cNvSpPr txBox="1"/>
          <p:nvPr/>
        </p:nvSpPr>
        <p:spPr>
          <a:xfrm>
            <a:off x="2983604" y="2907317"/>
            <a:ext cx="6224788" cy="2031325"/>
          </a:xfrm>
          <a:prstGeom prst="rect">
            <a:avLst/>
          </a:prstGeom>
          <a:noFill/>
        </p:spPr>
        <p:txBody>
          <a:bodyPr wrap="square">
            <a:spAutoFit/>
          </a:bodyPr>
          <a:lstStyle/>
          <a:p>
            <a:r>
              <a:rPr lang="en-US" b="0" i="0" dirty="0">
                <a:effectLst/>
                <a:latin typeface="Bookman Old Style" panose="02050604050505020204" pitchFamily="18" charset="0"/>
              </a:rPr>
              <a:t>Pressure is when something </a:t>
            </a:r>
            <a:r>
              <a:rPr lang="en-US" b="1" i="0" dirty="0">
                <a:effectLst/>
                <a:latin typeface="Bookman Old Style" panose="02050604050505020204" pitchFamily="18" charset="0"/>
              </a:rPr>
              <a:t>pushes</a:t>
            </a:r>
            <a:r>
              <a:rPr lang="en-US" b="0" i="0" dirty="0">
                <a:effectLst/>
                <a:latin typeface="Bookman Old Style" panose="02050604050505020204" pitchFamily="18" charset="0"/>
              </a:rPr>
              <a:t> on something else! It's like when you press your hand on a table, or when air pushes on everything around us!</a:t>
            </a:r>
            <a:r>
              <a:rPr lang="ja-JP" altLang="en-US" dirty="0"/>
              <a:t>圧力とは、</a:t>
            </a:r>
            <a:endParaRPr lang="en-US" altLang="ja-JP" dirty="0"/>
          </a:p>
          <a:p>
            <a:endParaRPr lang="en-US" altLang="ja-JP" dirty="0"/>
          </a:p>
          <a:p>
            <a:r>
              <a:rPr lang="ja-JP" altLang="en-US" dirty="0">
                <a:latin typeface="Bookman Old Style" panose="02050604050505020204" pitchFamily="18" charset="0"/>
              </a:rPr>
              <a:t>あつりょくとは、なにかがなにかをおすことです！テーブルをてでおすことによってテーブルと手のあいだのあつりょくがあがります。</a:t>
            </a:r>
            <a:endParaRPr lang="en-US" dirty="0">
              <a:latin typeface="Bookman Old Style" panose="02050604050505020204" pitchFamily="18" charset="0"/>
            </a:endParaRPr>
          </a:p>
        </p:txBody>
      </p:sp>
      <p:sp>
        <p:nvSpPr>
          <p:cNvPr id="22" name="TextBox 21">
            <a:extLst>
              <a:ext uri="{FF2B5EF4-FFF2-40B4-BE49-F238E27FC236}">
                <a16:creationId xmlns:a16="http://schemas.microsoft.com/office/drawing/2014/main" id="{C918A43A-6260-7E4E-1FEE-77AFC0DF4501}"/>
              </a:ext>
            </a:extLst>
          </p:cNvPr>
          <p:cNvSpPr txBox="1"/>
          <p:nvPr/>
        </p:nvSpPr>
        <p:spPr>
          <a:xfrm>
            <a:off x="2983604" y="2458375"/>
            <a:ext cx="6065950" cy="369332"/>
          </a:xfrm>
          <a:prstGeom prst="rect">
            <a:avLst/>
          </a:prstGeom>
          <a:noFill/>
        </p:spPr>
        <p:txBody>
          <a:bodyPr wrap="square" rtlCol="0">
            <a:spAutoFit/>
          </a:bodyPr>
          <a:lstStyle/>
          <a:p>
            <a:r>
              <a:rPr lang="en-US" dirty="0"/>
              <a:t>Definition:</a:t>
            </a:r>
          </a:p>
        </p:txBody>
      </p:sp>
      <p:sp>
        <p:nvSpPr>
          <p:cNvPr id="23" name="TextBox 22">
            <a:extLst>
              <a:ext uri="{FF2B5EF4-FFF2-40B4-BE49-F238E27FC236}">
                <a16:creationId xmlns:a16="http://schemas.microsoft.com/office/drawing/2014/main" id="{A1CBAFE3-5B05-A59C-3AE5-6246C0113D03}"/>
              </a:ext>
            </a:extLst>
          </p:cNvPr>
          <p:cNvSpPr txBox="1"/>
          <p:nvPr/>
        </p:nvSpPr>
        <p:spPr>
          <a:xfrm>
            <a:off x="3628014" y="984773"/>
            <a:ext cx="4935967" cy="784830"/>
          </a:xfrm>
          <a:prstGeom prst="rect">
            <a:avLst/>
          </a:prstGeom>
          <a:noFill/>
        </p:spPr>
        <p:txBody>
          <a:bodyPr wrap="none" rtlCol="0">
            <a:spAutoFit/>
          </a:bodyPr>
          <a:lstStyle/>
          <a:p>
            <a:r>
              <a:rPr lang="en-US" sz="4500" dirty="0"/>
              <a:t>What Is Pressure?</a:t>
            </a:r>
          </a:p>
        </p:txBody>
      </p:sp>
      <p:sp>
        <p:nvSpPr>
          <p:cNvPr id="8" name="TextBox 7">
            <a:extLst>
              <a:ext uri="{FF2B5EF4-FFF2-40B4-BE49-F238E27FC236}">
                <a16:creationId xmlns:a16="http://schemas.microsoft.com/office/drawing/2014/main" id="{0EBC4D7D-506C-C390-E3F2-322E31DF0A46}"/>
              </a:ext>
            </a:extLst>
          </p:cNvPr>
          <p:cNvSpPr txBox="1"/>
          <p:nvPr/>
        </p:nvSpPr>
        <p:spPr>
          <a:xfrm>
            <a:off x="3628016" y="-2945115"/>
            <a:ext cx="4935967" cy="784830"/>
          </a:xfrm>
          <a:prstGeom prst="rect">
            <a:avLst/>
          </a:prstGeom>
          <a:noFill/>
        </p:spPr>
        <p:txBody>
          <a:bodyPr wrap="none" rtlCol="0">
            <a:spAutoFit/>
          </a:bodyPr>
          <a:lstStyle/>
          <a:p>
            <a:r>
              <a:rPr lang="en-US" sz="4500" dirty="0"/>
              <a:t>What Is Pressure?</a:t>
            </a:r>
          </a:p>
        </p:txBody>
      </p:sp>
      <p:sp>
        <p:nvSpPr>
          <p:cNvPr id="9" name="TextBox 8">
            <a:extLst>
              <a:ext uri="{FF2B5EF4-FFF2-40B4-BE49-F238E27FC236}">
                <a16:creationId xmlns:a16="http://schemas.microsoft.com/office/drawing/2014/main" id="{A10D842A-0E08-95BC-CDDA-213A5EE9686E}"/>
              </a:ext>
            </a:extLst>
          </p:cNvPr>
          <p:cNvSpPr txBox="1"/>
          <p:nvPr/>
        </p:nvSpPr>
        <p:spPr>
          <a:xfrm>
            <a:off x="223406" y="7722885"/>
            <a:ext cx="10839545" cy="784830"/>
          </a:xfrm>
          <a:prstGeom prst="rect">
            <a:avLst/>
          </a:prstGeom>
          <a:noFill/>
        </p:spPr>
        <p:txBody>
          <a:bodyPr wrap="square" rtlCol="0">
            <a:spAutoFit/>
          </a:bodyPr>
          <a:lstStyle/>
          <a:p>
            <a:r>
              <a:rPr lang="en-US" sz="4500" dirty="0"/>
              <a:t>Water Pressure</a:t>
            </a:r>
            <a:r>
              <a:rPr lang="ja-JP" altLang="en-US" sz="4500" dirty="0"/>
              <a:t>　（水圧（すいあつ））</a:t>
            </a:r>
            <a:endParaRPr lang="en-US" sz="4500" dirty="0"/>
          </a:p>
        </p:txBody>
      </p:sp>
      <p:pic>
        <p:nvPicPr>
          <p:cNvPr id="10" name="Picture 2" descr="Opening A Fire Hydrant to Cool Off is Not Cool | Lehigh County Authority">
            <a:extLst>
              <a:ext uri="{FF2B5EF4-FFF2-40B4-BE49-F238E27FC236}">
                <a16:creationId xmlns:a16="http://schemas.microsoft.com/office/drawing/2014/main" id="{7C5549C0-C6FB-F6D8-0E66-39E33896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30" y="8761155"/>
            <a:ext cx="3815949" cy="2543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ater rocket - Wikipedia">
            <a:extLst>
              <a:ext uri="{FF2B5EF4-FFF2-40B4-BE49-F238E27FC236}">
                <a16:creationId xmlns:a16="http://schemas.microsoft.com/office/drawing/2014/main" id="{37AAA9EB-D041-E82B-FC21-84725401C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000" y="8743214"/>
            <a:ext cx="2537139" cy="3139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uper Soakers are still a summertime blast for kids">
            <a:extLst>
              <a:ext uri="{FF2B5EF4-FFF2-40B4-BE49-F238E27FC236}">
                <a16:creationId xmlns:a16="http://schemas.microsoft.com/office/drawing/2014/main" id="{11B8B923-6D6B-2D3C-AC12-C6A22A317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47" y="11701646"/>
            <a:ext cx="3513317" cy="23422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Spring Sprinkler Repair 101">
            <a:extLst>
              <a:ext uri="{FF2B5EF4-FFF2-40B4-BE49-F238E27FC236}">
                <a16:creationId xmlns:a16="http://schemas.microsoft.com/office/drawing/2014/main" id="{19BC050E-103B-1134-9AD9-659A40BCF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8078" y="8790993"/>
            <a:ext cx="4502239" cy="23636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4 Tips For How To Find The Best Shower Head - Metropolitan Bath &amp; Tile">
            <a:extLst>
              <a:ext uri="{FF2B5EF4-FFF2-40B4-BE49-F238E27FC236}">
                <a16:creationId xmlns:a16="http://schemas.microsoft.com/office/drawing/2014/main" id="{A2CBC520-4177-E809-8979-3A3D898D32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5575" y="11347685"/>
            <a:ext cx="4095411" cy="273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09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4FB3A-A086-9E6A-94D7-6B3AEC506FA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1785193-AE6D-BFBE-FB46-C1D772915BDC}"/>
              </a:ext>
            </a:extLst>
          </p:cNvPr>
          <p:cNvSpPr txBox="1"/>
          <p:nvPr/>
        </p:nvSpPr>
        <p:spPr>
          <a:xfrm>
            <a:off x="223406" y="318785"/>
            <a:ext cx="13600544" cy="784830"/>
          </a:xfrm>
          <a:prstGeom prst="rect">
            <a:avLst/>
          </a:prstGeom>
          <a:noFill/>
        </p:spPr>
        <p:txBody>
          <a:bodyPr wrap="square" rtlCol="0">
            <a:spAutoFit/>
          </a:bodyPr>
          <a:lstStyle/>
          <a:p>
            <a:r>
              <a:rPr lang="en-US" sz="4500" dirty="0"/>
              <a:t>Water Pressure</a:t>
            </a:r>
            <a:r>
              <a:rPr lang="ja-JP" altLang="en-US" sz="4500" dirty="0"/>
              <a:t>　（水圧（すいあつ））</a:t>
            </a:r>
            <a:endParaRPr lang="en-US" sz="4500" dirty="0"/>
          </a:p>
        </p:txBody>
      </p:sp>
      <p:pic>
        <p:nvPicPr>
          <p:cNvPr id="6146" name="Picture 2" descr="Opening A Fire Hydrant to Cool Off is Not Cool | Lehigh County Authority">
            <a:extLst>
              <a:ext uri="{FF2B5EF4-FFF2-40B4-BE49-F238E27FC236}">
                <a16:creationId xmlns:a16="http://schemas.microsoft.com/office/drawing/2014/main" id="{3644ABA1-7BAF-82EF-FD41-00714C2A6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30" y="1357055"/>
            <a:ext cx="3815949" cy="25439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ater rocket - Wikipedia">
            <a:extLst>
              <a:ext uri="{FF2B5EF4-FFF2-40B4-BE49-F238E27FC236}">
                <a16:creationId xmlns:a16="http://schemas.microsoft.com/office/drawing/2014/main" id="{699D1D4E-9EA6-8129-95CF-A80DB2234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0000" y="1339114"/>
            <a:ext cx="2537139" cy="31396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uper Soakers are still a summertime blast for kids">
            <a:extLst>
              <a:ext uri="{FF2B5EF4-FFF2-40B4-BE49-F238E27FC236}">
                <a16:creationId xmlns:a16="http://schemas.microsoft.com/office/drawing/2014/main" id="{358878F2-EEB3-D194-706C-7EC569C2F2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247" y="4297546"/>
            <a:ext cx="3513317" cy="234221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pring Sprinkler Repair 101">
            <a:extLst>
              <a:ext uri="{FF2B5EF4-FFF2-40B4-BE49-F238E27FC236}">
                <a16:creationId xmlns:a16="http://schemas.microsoft.com/office/drawing/2014/main" id="{AF4E9348-815D-6008-627D-455D78E062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8078" y="1386893"/>
            <a:ext cx="4502239" cy="2363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B5C8BDF-6FEE-7284-8E5E-A01A7A95ECFD}"/>
              </a:ext>
            </a:extLst>
          </p:cNvPr>
          <p:cNvSpPr txBox="1"/>
          <p:nvPr/>
        </p:nvSpPr>
        <p:spPr>
          <a:xfrm>
            <a:off x="2983604" y="-2794983"/>
            <a:ext cx="6224788" cy="923330"/>
          </a:xfrm>
          <a:prstGeom prst="rect">
            <a:avLst/>
          </a:prstGeom>
          <a:noFill/>
        </p:spPr>
        <p:txBody>
          <a:bodyPr wrap="square">
            <a:spAutoFit/>
          </a:bodyPr>
          <a:lstStyle/>
          <a:p>
            <a:r>
              <a:rPr lang="en-US" b="0" i="0" dirty="0">
                <a:effectLst/>
                <a:latin typeface="Bookman Old Style" panose="02050604050505020204" pitchFamily="18" charset="0"/>
              </a:rPr>
              <a:t>Pressure is when something </a:t>
            </a:r>
            <a:r>
              <a:rPr lang="en-US" b="1" i="0" dirty="0">
                <a:effectLst/>
                <a:latin typeface="Bookman Old Style" panose="02050604050505020204" pitchFamily="18" charset="0"/>
              </a:rPr>
              <a:t>pushes</a:t>
            </a:r>
            <a:r>
              <a:rPr lang="en-US" b="0" i="0" dirty="0">
                <a:effectLst/>
                <a:latin typeface="Bookman Old Style" panose="02050604050505020204" pitchFamily="18" charset="0"/>
              </a:rPr>
              <a:t> on something else! It's like when you press your hand on a table, or when air pushes on everything around us!</a:t>
            </a:r>
            <a:endParaRPr lang="en-US" dirty="0">
              <a:latin typeface="Bookman Old Style" panose="02050604050505020204" pitchFamily="18" charset="0"/>
            </a:endParaRPr>
          </a:p>
        </p:txBody>
      </p:sp>
      <p:sp>
        <p:nvSpPr>
          <p:cNvPr id="17" name="TextBox 16">
            <a:extLst>
              <a:ext uri="{FF2B5EF4-FFF2-40B4-BE49-F238E27FC236}">
                <a16:creationId xmlns:a16="http://schemas.microsoft.com/office/drawing/2014/main" id="{69C882B2-914E-A8C1-0D18-945B611E89CB}"/>
              </a:ext>
            </a:extLst>
          </p:cNvPr>
          <p:cNvSpPr txBox="1"/>
          <p:nvPr/>
        </p:nvSpPr>
        <p:spPr>
          <a:xfrm>
            <a:off x="2983604" y="-3243925"/>
            <a:ext cx="6065950" cy="369332"/>
          </a:xfrm>
          <a:prstGeom prst="rect">
            <a:avLst/>
          </a:prstGeom>
          <a:noFill/>
        </p:spPr>
        <p:txBody>
          <a:bodyPr wrap="square" rtlCol="0">
            <a:spAutoFit/>
          </a:bodyPr>
          <a:lstStyle/>
          <a:p>
            <a:r>
              <a:rPr lang="en-US" dirty="0"/>
              <a:t>Definition:</a:t>
            </a:r>
          </a:p>
        </p:txBody>
      </p:sp>
      <p:sp>
        <p:nvSpPr>
          <p:cNvPr id="18" name="TextBox 17">
            <a:extLst>
              <a:ext uri="{FF2B5EF4-FFF2-40B4-BE49-F238E27FC236}">
                <a16:creationId xmlns:a16="http://schemas.microsoft.com/office/drawing/2014/main" id="{F1C81D53-CF77-6959-B186-5AC8F4898BD2}"/>
              </a:ext>
            </a:extLst>
          </p:cNvPr>
          <p:cNvSpPr txBox="1"/>
          <p:nvPr/>
        </p:nvSpPr>
        <p:spPr>
          <a:xfrm>
            <a:off x="3628014" y="-4717527"/>
            <a:ext cx="4935967" cy="784830"/>
          </a:xfrm>
          <a:prstGeom prst="rect">
            <a:avLst/>
          </a:prstGeom>
          <a:noFill/>
        </p:spPr>
        <p:txBody>
          <a:bodyPr wrap="none" rtlCol="0">
            <a:spAutoFit/>
          </a:bodyPr>
          <a:lstStyle/>
          <a:p>
            <a:r>
              <a:rPr lang="en-US" sz="4500" dirty="0"/>
              <a:t>What Is Pressure?</a:t>
            </a:r>
          </a:p>
        </p:txBody>
      </p:sp>
      <p:pic>
        <p:nvPicPr>
          <p:cNvPr id="2" name="20250923-0354-04.2218673">
            <a:hlinkClick r:id="" action="ppaction://media"/>
            <a:extLst>
              <a:ext uri="{FF2B5EF4-FFF2-40B4-BE49-F238E27FC236}">
                <a16:creationId xmlns:a16="http://schemas.microsoft.com/office/drawing/2014/main" id="{AE3FE438-D391-02C1-FA63-F468135132F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9483" y="7832589"/>
            <a:ext cx="11341100" cy="5892800"/>
          </a:xfrm>
          <a:prstGeom prst="rect">
            <a:avLst/>
          </a:prstGeom>
        </p:spPr>
      </p:pic>
      <p:pic>
        <p:nvPicPr>
          <p:cNvPr id="2050" name="Picture 2" descr="静水圧とは｜介護福祉士・ケアマネジャーの試験対策はケアスタディ">
            <a:extLst>
              <a:ext uri="{FF2B5EF4-FFF2-40B4-BE49-F238E27FC236}">
                <a16:creationId xmlns:a16="http://schemas.microsoft.com/office/drawing/2014/main" id="{6BFE438D-6B22-627E-727B-6C3B101206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626" y="4331647"/>
            <a:ext cx="3122949" cy="2342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液体の静水圧、3Dレンダリング」のイラスト素材 2313292381 | Shutterstock">
            <a:extLst>
              <a:ext uri="{FF2B5EF4-FFF2-40B4-BE49-F238E27FC236}">
                <a16:creationId xmlns:a16="http://schemas.microsoft.com/office/drawing/2014/main" id="{7F0BF5BE-97E3-C74F-3C58-1E6D270532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6013" y="3974009"/>
            <a:ext cx="3643537" cy="242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116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B767-308C-897D-3143-8E110971DD19}"/>
            </a:ext>
          </a:extLst>
        </p:cNvPr>
        <p:cNvGrpSpPr/>
        <p:nvPr/>
      </p:nvGrpSpPr>
      <p:grpSpPr>
        <a:xfrm>
          <a:off x="0" y="0"/>
          <a:ext cx="0" cy="0"/>
          <a:chOff x="0" y="0"/>
          <a:chExt cx="0" cy="0"/>
        </a:xfrm>
      </p:grpSpPr>
      <p:pic>
        <p:nvPicPr>
          <p:cNvPr id="15" name="20250923-0354-04.2218673">
            <a:hlinkClick r:id="" action="ppaction://media"/>
            <a:extLst>
              <a:ext uri="{FF2B5EF4-FFF2-40B4-BE49-F238E27FC236}">
                <a16:creationId xmlns:a16="http://schemas.microsoft.com/office/drawing/2014/main" id="{16028833-070E-4254-E20C-BB80E7938C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483" y="174489"/>
            <a:ext cx="11341100" cy="5892800"/>
          </a:xfrm>
          <a:prstGeom prst="rect">
            <a:avLst/>
          </a:prstGeom>
        </p:spPr>
      </p:pic>
      <p:sp>
        <p:nvSpPr>
          <p:cNvPr id="14" name="TextBox 13">
            <a:extLst>
              <a:ext uri="{FF2B5EF4-FFF2-40B4-BE49-F238E27FC236}">
                <a16:creationId xmlns:a16="http://schemas.microsoft.com/office/drawing/2014/main" id="{A5C1BCFB-2DFC-560E-A6E1-A1FB85A07ED7}"/>
              </a:ext>
            </a:extLst>
          </p:cNvPr>
          <p:cNvSpPr txBox="1"/>
          <p:nvPr/>
        </p:nvSpPr>
        <p:spPr>
          <a:xfrm>
            <a:off x="223406" y="-8475276"/>
            <a:ext cx="10839545" cy="784830"/>
          </a:xfrm>
          <a:prstGeom prst="rect">
            <a:avLst/>
          </a:prstGeom>
          <a:noFill/>
        </p:spPr>
        <p:txBody>
          <a:bodyPr wrap="square" rtlCol="0">
            <a:spAutoFit/>
          </a:bodyPr>
          <a:lstStyle/>
          <a:p>
            <a:r>
              <a:rPr lang="en-US" sz="4500" dirty="0"/>
              <a:t>Water Pressure</a:t>
            </a:r>
            <a:r>
              <a:rPr lang="ja-JP" altLang="en-US" sz="4500" dirty="0"/>
              <a:t>　（水圧（すいあつ））</a:t>
            </a:r>
            <a:endParaRPr lang="en-US" sz="4500" dirty="0"/>
          </a:p>
        </p:txBody>
      </p:sp>
      <p:pic>
        <p:nvPicPr>
          <p:cNvPr id="17" name="Picture 2" descr="Opening A Fire Hydrant to Cool Off is Not Cool | Lehigh County Authority">
            <a:extLst>
              <a:ext uri="{FF2B5EF4-FFF2-40B4-BE49-F238E27FC236}">
                <a16:creationId xmlns:a16="http://schemas.microsoft.com/office/drawing/2014/main" id="{0D14745E-78C4-07BF-9ABD-53C1F2DC2C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930" y="-7437006"/>
            <a:ext cx="3815949" cy="25439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Water rocket - Wikipedia">
            <a:extLst>
              <a:ext uri="{FF2B5EF4-FFF2-40B4-BE49-F238E27FC236}">
                <a16:creationId xmlns:a16="http://schemas.microsoft.com/office/drawing/2014/main" id="{14FB0386-60CC-F088-3B4D-4C770D431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0000" y="-7454947"/>
            <a:ext cx="2537139" cy="31396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uper Soakers are still a summertime blast for kids">
            <a:extLst>
              <a:ext uri="{FF2B5EF4-FFF2-40B4-BE49-F238E27FC236}">
                <a16:creationId xmlns:a16="http://schemas.microsoft.com/office/drawing/2014/main" id="{7B05A7B7-8AC5-94FA-A42F-4B77DDBB39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247" y="-4496515"/>
            <a:ext cx="3513317" cy="23422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Spring Sprinkler Repair 101">
            <a:extLst>
              <a:ext uri="{FF2B5EF4-FFF2-40B4-BE49-F238E27FC236}">
                <a16:creationId xmlns:a16="http://schemas.microsoft.com/office/drawing/2014/main" id="{83D03A28-D49F-6552-78F8-760F6BFE98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8078" y="-7407168"/>
            <a:ext cx="4502239" cy="23636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4 Tips For How To Find The Best Shower Head - Metropolitan Bath &amp; Tile">
            <a:extLst>
              <a:ext uri="{FF2B5EF4-FFF2-40B4-BE49-F238E27FC236}">
                <a16:creationId xmlns:a16="http://schemas.microsoft.com/office/drawing/2014/main" id="{16BA8490-0144-5FFD-DF0C-2C70687E48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5575" y="-4850476"/>
            <a:ext cx="4095411" cy="273027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02D2ADD4-7E1E-6D38-139D-1AB9E9D633D3}"/>
              </a:ext>
            </a:extLst>
          </p:cNvPr>
          <p:cNvSpPr txBox="1"/>
          <p:nvPr/>
        </p:nvSpPr>
        <p:spPr>
          <a:xfrm>
            <a:off x="223407" y="9456925"/>
            <a:ext cx="10222670" cy="784830"/>
          </a:xfrm>
          <a:prstGeom prst="rect">
            <a:avLst/>
          </a:prstGeom>
          <a:noFill/>
        </p:spPr>
        <p:txBody>
          <a:bodyPr wrap="none" rtlCol="0">
            <a:spAutoFit/>
          </a:bodyPr>
          <a:lstStyle/>
          <a:p>
            <a:r>
              <a:rPr lang="en-US" sz="4500" dirty="0"/>
              <a:t>Air Pressure</a:t>
            </a:r>
            <a:r>
              <a:rPr lang="ja-JP" altLang="en-US" sz="4500" dirty="0"/>
              <a:t>　（空気圧（くうきあつ）</a:t>
            </a:r>
            <a:endParaRPr lang="en-US" sz="4500" dirty="0"/>
          </a:p>
        </p:txBody>
      </p:sp>
      <p:pic>
        <p:nvPicPr>
          <p:cNvPr id="41" name="Picture 2" descr="790+ Child Inflating Balloon Stock Photos, Pictures &amp; Royalty-Free Images -  iStock">
            <a:extLst>
              <a:ext uri="{FF2B5EF4-FFF2-40B4-BE49-F238E27FC236}">
                <a16:creationId xmlns:a16="http://schemas.microsoft.com/office/drawing/2014/main" id="{A0F13273-31F7-A2EF-FE1B-CE68869E35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483" y="10557097"/>
            <a:ext cx="3131622" cy="208774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ow To Pump Up Your Bike Tires - Dedham Bike | Dedham, MA">
            <a:extLst>
              <a:ext uri="{FF2B5EF4-FFF2-40B4-BE49-F238E27FC236}">
                <a16:creationId xmlns:a16="http://schemas.microsoft.com/office/drawing/2014/main" id="{1B55B655-0E4D-D821-0214-91C9AA5453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6626" y="10557097"/>
            <a:ext cx="3891466" cy="21007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Exploding Soda Can - Stock Image - C027/9577 - Science Photo Library">
            <a:extLst>
              <a:ext uri="{FF2B5EF4-FFF2-40B4-BE49-F238E27FC236}">
                <a16:creationId xmlns:a16="http://schemas.microsoft.com/office/drawing/2014/main" id="{6E6D22B3-FA7B-5DF4-AA9A-5F9F1F7A63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8604" y="13159553"/>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2+ Thousand Airplane Ear Royalty-Free Images, Stock Photos &amp; Pictures |  Shutterstock">
            <a:extLst>
              <a:ext uri="{FF2B5EF4-FFF2-40B4-BE49-F238E27FC236}">
                <a16:creationId xmlns:a16="http://schemas.microsoft.com/office/drawing/2014/main" id="{F2C9C84E-4DE3-1D5B-1910-3EEA68DA39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5445" y="13278761"/>
            <a:ext cx="3238536" cy="23047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How Fast Do Commercial Planes Fly?">
            <a:extLst>
              <a:ext uri="{FF2B5EF4-FFF2-40B4-BE49-F238E27FC236}">
                <a16:creationId xmlns:a16="http://schemas.microsoft.com/office/drawing/2014/main" id="{0ED28BB1-60A2-85CC-259D-92CD383A75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51518" y="13800292"/>
            <a:ext cx="2838319" cy="15068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いまさら聞けない基礎用語！【ア】＃003 圧力::NIC アルファマガジン.com">
            <a:extLst>
              <a:ext uri="{FF2B5EF4-FFF2-40B4-BE49-F238E27FC236}">
                <a16:creationId xmlns:a16="http://schemas.microsoft.com/office/drawing/2014/main" id="{7707C970-A52C-48BE-26AE-FCF8312925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2714" y="10500842"/>
            <a:ext cx="3861851" cy="1997301"/>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2" descr="Water Sports CSG X0 3 In. Classic Water Gun - Stone's Home Centers">
            <a:extLst>
              <a:ext uri="{FF2B5EF4-FFF2-40B4-BE49-F238E27FC236}">
                <a16:creationId xmlns:a16="http://schemas.microsoft.com/office/drawing/2014/main" id="{47A8C735-25A3-F4C8-EF7F-EBC794B818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Water Sports CSG X0 3 In. Classic Water Gun - Stone's Home Centers">
            <a:extLst>
              <a:ext uri="{FF2B5EF4-FFF2-40B4-BE49-F238E27FC236}">
                <a16:creationId xmlns:a16="http://schemas.microsoft.com/office/drawing/2014/main" id="{28751D0F-974B-784E-E5B7-5049F0549CF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15266" y="349216"/>
            <a:ext cx="3308384" cy="330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6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6B07E-309E-A053-2FBF-41C84A22DA3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35F4D0C-1083-3B2B-183B-E8B6A03430D7}"/>
              </a:ext>
            </a:extLst>
          </p:cNvPr>
          <p:cNvSpPr txBox="1"/>
          <p:nvPr/>
        </p:nvSpPr>
        <p:spPr>
          <a:xfrm>
            <a:off x="223407" y="318785"/>
            <a:ext cx="10799751" cy="784830"/>
          </a:xfrm>
          <a:prstGeom prst="rect">
            <a:avLst/>
          </a:prstGeom>
          <a:noFill/>
        </p:spPr>
        <p:txBody>
          <a:bodyPr wrap="none" rtlCol="0">
            <a:spAutoFit/>
          </a:bodyPr>
          <a:lstStyle/>
          <a:p>
            <a:r>
              <a:rPr lang="en-US" sz="4500" dirty="0"/>
              <a:t>Air Pressure</a:t>
            </a:r>
            <a:r>
              <a:rPr lang="ja-JP" altLang="en-US" sz="4500" dirty="0"/>
              <a:t>　（空気圧（くうきあつ））</a:t>
            </a:r>
            <a:endParaRPr lang="en-US" sz="4500" dirty="0"/>
          </a:p>
        </p:txBody>
      </p:sp>
      <p:sp>
        <p:nvSpPr>
          <p:cNvPr id="1024" name="Freeform: Shape 1023">
            <a:extLst>
              <a:ext uri="{FF2B5EF4-FFF2-40B4-BE49-F238E27FC236}">
                <a16:creationId xmlns:a16="http://schemas.microsoft.com/office/drawing/2014/main" id="{8FD56AB7-972F-B144-BAB7-7F2AE7B569BA}"/>
              </a:ext>
            </a:extLst>
          </p:cNvPr>
          <p:cNvSpPr/>
          <p:nvPr/>
        </p:nvSpPr>
        <p:spPr>
          <a:xfrm>
            <a:off x="5682601" y="14489448"/>
            <a:ext cx="215969" cy="407831"/>
          </a:xfrm>
          <a:custGeom>
            <a:avLst/>
            <a:gdLst>
              <a:gd name="connsiteX0" fmla="*/ 142943 w 215969"/>
              <a:gd name="connsiteY0" fmla="*/ 0 h 407831"/>
              <a:gd name="connsiteX1" fmla="*/ 1275 w 215969"/>
              <a:gd name="connsiteY1" fmla="*/ 291921 h 407831"/>
              <a:gd name="connsiteX2" fmla="*/ 215923 w 215969"/>
              <a:gd name="connsiteY2" fmla="*/ 407831 h 407831"/>
            </a:gdLst>
            <a:ahLst/>
            <a:cxnLst>
              <a:cxn ang="0">
                <a:pos x="connsiteX0" y="connsiteY0"/>
              </a:cxn>
              <a:cxn ang="0">
                <a:pos x="connsiteX1" y="connsiteY1"/>
              </a:cxn>
              <a:cxn ang="0">
                <a:pos x="connsiteX2" y="connsiteY2"/>
              </a:cxn>
            </a:cxnLst>
            <a:rect l="l" t="t" r="r" b="b"/>
            <a:pathLst>
              <a:path w="215969" h="407831">
                <a:moveTo>
                  <a:pt x="142943" y="0"/>
                </a:moveTo>
                <a:cubicBezTo>
                  <a:pt x="66027" y="111974"/>
                  <a:pt x="-10888" y="223949"/>
                  <a:pt x="1275" y="291921"/>
                </a:cubicBezTo>
                <a:cubicBezTo>
                  <a:pt x="13438" y="359893"/>
                  <a:pt x="219500" y="347014"/>
                  <a:pt x="215923" y="4078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790+ Child Inflating Balloon Stock Photos, Pictures &amp; Royalty-Free Images -  iStock">
            <a:extLst>
              <a:ext uri="{FF2B5EF4-FFF2-40B4-BE49-F238E27FC236}">
                <a16:creationId xmlns:a16="http://schemas.microsoft.com/office/drawing/2014/main" id="{873D619A-D5D2-1ED7-AF15-5234CD81D2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3" y="1418957"/>
            <a:ext cx="3131622" cy="20877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To Pump Up Your Bike Tires - Dedham Bike | Dedham, MA">
            <a:extLst>
              <a:ext uri="{FF2B5EF4-FFF2-40B4-BE49-F238E27FC236}">
                <a16:creationId xmlns:a16="http://schemas.microsoft.com/office/drawing/2014/main" id="{AB35A6A7-C94C-592D-7366-27118F81C0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626" y="1418957"/>
            <a:ext cx="3891466" cy="210078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Exploding Soda Can - Stock Image - C027/9577 - Science Photo Library">
            <a:extLst>
              <a:ext uri="{FF2B5EF4-FFF2-40B4-BE49-F238E27FC236}">
                <a16:creationId xmlns:a16="http://schemas.microsoft.com/office/drawing/2014/main" id="{763D0873-7B9A-A0A5-CEBF-37F5CEB894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154" y="3996040"/>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2+ Thousand Airplane Ear Royalty-Free Images, Stock Photos &amp; Pictures |  Shutterstock">
            <a:extLst>
              <a:ext uri="{FF2B5EF4-FFF2-40B4-BE49-F238E27FC236}">
                <a16:creationId xmlns:a16="http://schemas.microsoft.com/office/drawing/2014/main" id="{3E189406-49A6-98BA-0066-74FC1D1390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8175" y="4135696"/>
            <a:ext cx="3238536" cy="230475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ow Fast Do Commercial Planes Fly?">
            <a:extLst>
              <a:ext uri="{FF2B5EF4-FFF2-40B4-BE49-F238E27FC236}">
                <a16:creationId xmlns:a16="http://schemas.microsoft.com/office/drawing/2014/main" id="{3F9F59D8-98D5-EF66-3425-BF8D592B7F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1229" y="3253789"/>
            <a:ext cx="2838319" cy="1506828"/>
          </a:xfrm>
          <a:prstGeom prst="rect">
            <a:avLst/>
          </a:prstGeom>
          <a:noFill/>
          <a:extLst>
            <a:ext uri="{909E8E84-426E-40DD-AFC4-6F175D3DCCD1}">
              <a14:hiddenFill xmlns:a14="http://schemas.microsoft.com/office/drawing/2010/main">
                <a:solidFill>
                  <a:srgbClr val="FFFFFF"/>
                </a:solidFill>
              </a14:hiddenFill>
            </a:ext>
          </a:extLst>
        </p:spPr>
      </p:pic>
      <p:pic>
        <p:nvPicPr>
          <p:cNvPr id="4" name="20250923-0354-04.2218673">
            <a:hlinkClick r:id="" action="ppaction://media"/>
            <a:extLst>
              <a:ext uri="{FF2B5EF4-FFF2-40B4-BE49-F238E27FC236}">
                <a16:creationId xmlns:a16="http://schemas.microsoft.com/office/drawing/2014/main" id="{93EDDAC9-5A97-9E54-DF5C-38A92FC097F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89483" y="-8172554"/>
            <a:ext cx="11341100" cy="5892800"/>
          </a:xfrm>
          <a:prstGeom prst="rect">
            <a:avLst/>
          </a:prstGeom>
        </p:spPr>
      </p:pic>
      <p:pic>
        <p:nvPicPr>
          <p:cNvPr id="5" name="20250923-0405-53.8055866">
            <a:hlinkClick r:id="" action="ppaction://media"/>
            <a:extLst>
              <a:ext uri="{FF2B5EF4-FFF2-40B4-BE49-F238E27FC236}">
                <a16:creationId xmlns:a16="http://schemas.microsoft.com/office/drawing/2014/main" id="{D8ADB2FB-CA55-EA89-35EC-849A8B3C4D5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589970" y="8307549"/>
            <a:ext cx="10617200" cy="5905500"/>
          </a:xfrm>
          <a:prstGeom prst="rect">
            <a:avLst/>
          </a:prstGeom>
        </p:spPr>
      </p:pic>
      <p:pic>
        <p:nvPicPr>
          <p:cNvPr id="2" name="Picture 1" descr="いまさら聞けない基礎用語！【ア】＃003 圧力::NIC アルファマガジン.com">
            <a:extLst>
              <a:ext uri="{FF2B5EF4-FFF2-40B4-BE49-F238E27FC236}">
                <a16:creationId xmlns:a16="http://schemas.microsoft.com/office/drawing/2014/main" id="{B5F684E3-41D6-1D04-468E-33744BFE56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2714" y="1362702"/>
            <a:ext cx="3861851" cy="1997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w Do We Hear? | NIDCD">
            <a:extLst>
              <a:ext uri="{FF2B5EF4-FFF2-40B4-BE49-F238E27FC236}">
                <a16:creationId xmlns:a16="http://schemas.microsoft.com/office/drawing/2014/main" id="{934D82E2-BF94-316E-BAC1-CBABA11580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09079" y="4760617"/>
            <a:ext cx="2502618" cy="185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57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7E624-443D-EB98-A0A3-2ED8C50F46D4}"/>
            </a:ext>
          </a:extLst>
        </p:cNvPr>
        <p:cNvGrpSpPr/>
        <p:nvPr/>
      </p:nvGrpSpPr>
      <p:grpSpPr>
        <a:xfrm>
          <a:off x="0" y="0"/>
          <a:ext cx="0" cy="0"/>
          <a:chOff x="0" y="0"/>
          <a:chExt cx="0" cy="0"/>
        </a:xfrm>
      </p:grpSpPr>
      <p:sp>
        <p:nvSpPr>
          <p:cNvPr id="1024" name="Freeform: Shape 1023">
            <a:extLst>
              <a:ext uri="{FF2B5EF4-FFF2-40B4-BE49-F238E27FC236}">
                <a16:creationId xmlns:a16="http://schemas.microsoft.com/office/drawing/2014/main" id="{FEBE8325-DE2E-C70C-038D-442E71DD9DDE}"/>
              </a:ext>
            </a:extLst>
          </p:cNvPr>
          <p:cNvSpPr/>
          <p:nvPr/>
        </p:nvSpPr>
        <p:spPr>
          <a:xfrm>
            <a:off x="5682601" y="14489448"/>
            <a:ext cx="215969" cy="407831"/>
          </a:xfrm>
          <a:custGeom>
            <a:avLst/>
            <a:gdLst>
              <a:gd name="connsiteX0" fmla="*/ 142943 w 215969"/>
              <a:gd name="connsiteY0" fmla="*/ 0 h 407831"/>
              <a:gd name="connsiteX1" fmla="*/ 1275 w 215969"/>
              <a:gd name="connsiteY1" fmla="*/ 291921 h 407831"/>
              <a:gd name="connsiteX2" fmla="*/ 215923 w 215969"/>
              <a:gd name="connsiteY2" fmla="*/ 407831 h 407831"/>
            </a:gdLst>
            <a:ahLst/>
            <a:cxnLst>
              <a:cxn ang="0">
                <a:pos x="connsiteX0" y="connsiteY0"/>
              </a:cxn>
              <a:cxn ang="0">
                <a:pos x="connsiteX1" y="connsiteY1"/>
              </a:cxn>
              <a:cxn ang="0">
                <a:pos x="connsiteX2" y="connsiteY2"/>
              </a:cxn>
            </a:cxnLst>
            <a:rect l="l" t="t" r="r" b="b"/>
            <a:pathLst>
              <a:path w="215969" h="407831">
                <a:moveTo>
                  <a:pt x="142943" y="0"/>
                </a:moveTo>
                <a:cubicBezTo>
                  <a:pt x="66027" y="111974"/>
                  <a:pt x="-10888" y="223949"/>
                  <a:pt x="1275" y="291921"/>
                </a:cubicBezTo>
                <a:cubicBezTo>
                  <a:pt x="13438" y="359893"/>
                  <a:pt x="219500" y="347014"/>
                  <a:pt x="215923" y="4078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A831A20-9183-D15A-56AD-E221827ED33F}"/>
              </a:ext>
            </a:extLst>
          </p:cNvPr>
          <p:cNvSpPr txBox="1"/>
          <p:nvPr/>
        </p:nvSpPr>
        <p:spPr>
          <a:xfrm>
            <a:off x="223407" y="7813150"/>
            <a:ext cx="3874779" cy="784830"/>
          </a:xfrm>
          <a:prstGeom prst="rect">
            <a:avLst/>
          </a:prstGeom>
          <a:noFill/>
        </p:spPr>
        <p:txBody>
          <a:bodyPr wrap="none" rtlCol="0">
            <a:spAutoFit/>
          </a:bodyPr>
          <a:lstStyle/>
          <a:p>
            <a:r>
              <a:rPr lang="en-US" sz="4500" dirty="0"/>
              <a:t>Solid Pressure</a:t>
            </a:r>
          </a:p>
        </p:txBody>
      </p:sp>
      <p:pic>
        <p:nvPicPr>
          <p:cNvPr id="22" name="Picture 2" descr="Pressure (article) | Khan Academy">
            <a:extLst>
              <a:ext uri="{FF2B5EF4-FFF2-40B4-BE49-F238E27FC236}">
                <a16:creationId xmlns:a16="http://schemas.microsoft.com/office/drawing/2014/main" id="{11EF70B5-A2B7-AAEC-6A22-3125D6F5EF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9"/>
          <a:stretch>
            <a:fillRect/>
          </a:stretch>
        </p:blipFill>
        <p:spPr bwMode="auto">
          <a:xfrm>
            <a:off x="373835" y="9018345"/>
            <a:ext cx="3254179" cy="19822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7416A61-CB0F-0B09-DD5B-53AE5C150069}"/>
              </a:ext>
            </a:extLst>
          </p:cNvPr>
          <p:cNvPicPr>
            <a:picLocks noChangeAspect="1"/>
          </p:cNvPicPr>
          <p:nvPr/>
        </p:nvPicPr>
        <p:blipFill>
          <a:blip r:embed="rId6"/>
          <a:stretch>
            <a:fillRect/>
          </a:stretch>
        </p:blipFill>
        <p:spPr>
          <a:xfrm>
            <a:off x="4316607" y="8990946"/>
            <a:ext cx="2109951" cy="1893546"/>
          </a:xfrm>
          <a:prstGeom prst="rect">
            <a:avLst/>
          </a:prstGeom>
        </p:spPr>
      </p:pic>
      <p:pic>
        <p:nvPicPr>
          <p:cNvPr id="24" name="Picture 4" descr="Pressure in solids. Foundation for earthquake. Different orientations it  might have a different area in contact with the surface. Different solid  pressure. Physics examples study. 2d draw vector. Stock Vector | Adobe">
            <a:extLst>
              <a:ext uri="{FF2B5EF4-FFF2-40B4-BE49-F238E27FC236}">
                <a16:creationId xmlns:a16="http://schemas.microsoft.com/office/drawing/2014/main" id="{010EEC9D-950F-B9E8-5BB6-4F68DD42F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3748" y="8990946"/>
            <a:ext cx="3947862"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You can do these in the classroom / corridor / bathroom">
            <a:extLst>
              <a:ext uri="{FF2B5EF4-FFF2-40B4-BE49-F238E27FC236}">
                <a16:creationId xmlns:a16="http://schemas.microsoft.com/office/drawing/2014/main" id="{287867CC-3B26-1FD1-56DC-1E81185D62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123" y="11421004"/>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 name="20250923-0405-53.8055866">
            <a:hlinkClick r:id="" action="ppaction://media"/>
            <a:extLst>
              <a:ext uri="{FF2B5EF4-FFF2-40B4-BE49-F238E27FC236}">
                <a16:creationId xmlns:a16="http://schemas.microsoft.com/office/drawing/2014/main" id="{1D768DED-B0F9-4956-EF85-40F1E84DEA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89970" y="159472"/>
            <a:ext cx="10617200" cy="5905500"/>
          </a:xfrm>
          <a:prstGeom prst="rect">
            <a:avLst/>
          </a:prstGeom>
        </p:spPr>
      </p:pic>
      <p:sp>
        <p:nvSpPr>
          <p:cNvPr id="4" name="TextBox 3">
            <a:extLst>
              <a:ext uri="{FF2B5EF4-FFF2-40B4-BE49-F238E27FC236}">
                <a16:creationId xmlns:a16="http://schemas.microsoft.com/office/drawing/2014/main" id="{2921694A-C7F8-24D6-5C3B-1CEC0038D15D}"/>
              </a:ext>
            </a:extLst>
          </p:cNvPr>
          <p:cNvSpPr txBox="1"/>
          <p:nvPr/>
        </p:nvSpPr>
        <p:spPr>
          <a:xfrm>
            <a:off x="223407" y="-11467763"/>
            <a:ext cx="10222670" cy="784830"/>
          </a:xfrm>
          <a:prstGeom prst="rect">
            <a:avLst/>
          </a:prstGeom>
          <a:noFill/>
        </p:spPr>
        <p:txBody>
          <a:bodyPr wrap="none" rtlCol="0">
            <a:spAutoFit/>
          </a:bodyPr>
          <a:lstStyle/>
          <a:p>
            <a:r>
              <a:rPr lang="en-US" sz="4500" dirty="0"/>
              <a:t>Air Pressure</a:t>
            </a:r>
            <a:r>
              <a:rPr lang="ja-JP" altLang="en-US" sz="4500" dirty="0"/>
              <a:t>　（空気圧（くうきあつ）</a:t>
            </a:r>
            <a:endParaRPr lang="en-US" sz="4500" dirty="0"/>
          </a:p>
        </p:txBody>
      </p:sp>
      <p:pic>
        <p:nvPicPr>
          <p:cNvPr id="5" name="Picture 2" descr="790+ Child Inflating Balloon Stock Photos, Pictures &amp; Royalty-Free Images -  iStock">
            <a:extLst>
              <a:ext uri="{FF2B5EF4-FFF2-40B4-BE49-F238E27FC236}">
                <a16:creationId xmlns:a16="http://schemas.microsoft.com/office/drawing/2014/main" id="{3F4AA579-5B62-0165-9760-563EFAFE1B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483" y="-10367591"/>
            <a:ext cx="3131622" cy="20877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w To Pump Up Your Bike Tires - Dedham Bike | Dedham, MA">
            <a:extLst>
              <a:ext uri="{FF2B5EF4-FFF2-40B4-BE49-F238E27FC236}">
                <a16:creationId xmlns:a16="http://schemas.microsoft.com/office/drawing/2014/main" id="{FB9A7245-B0DD-5494-B262-C8583E5891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626" y="-10367591"/>
            <a:ext cx="3891466" cy="210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xploding Soda Can - Stock Image - C027/9577 - Science Photo Library">
            <a:extLst>
              <a:ext uri="{FF2B5EF4-FFF2-40B4-BE49-F238E27FC236}">
                <a16:creationId xmlns:a16="http://schemas.microsoft.com/office/drawing/2014/main" id="{6AC12FF2-E991-52CA-F0BD-3C48F01F28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8604" y="-7765135"/>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2+ Thousand Airplane Ear Royalty-Free Images, Stock Photos &amp; Pictures |  Shutterstock">
            <a:extLst>
              <a:ext uri="{FF2B5EF4-FFF2-40B4-BE49-F238E27FC236}">
                <a16:creationId xmlns:a16="http://schemas.microsoft.com/office/drawing/2014/main" id="{B4DB0077-3363-8C28-A83E-D56AB97236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25445" y="-7645927"/>
            <a:ext cx="3238536" cy="2304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ow Fast Do Commercial Planes Fly?">
            <a:extLst>
              <a:ext uri="{FF2B5EF4-FFF2-40B4-BE49-F238E27FC236}">
                <a16:creationId xmlns:a16="http://schemas.microsoft.com/office/drawing/2014/main" id="{999C6853-2BE6-408B-7BEA-6BEA014BF3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51518" y="-7124396"/>
            <a:ext cx="2838319" cy="15068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いまさら聞けない基礎用語！【ア】＃003 圧力::NIC アルファマガジン.com">
            <a:extLst>
              <a:ext uri="{FF2B5EF4-FFF2-40B4-BE49-F238E27FC236}">
                <a16:creationId xmlns:a16="http://schemas.microsoft.com/office/drawing/2014/main" id="{78A3BCB6-2B4D-1FD4-2DEA-448D69F53E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2714" y="-10423846"/>
            <a:ext cx="3861851" cy="199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93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ED568-A05B-280E-E877-32B0B9612BB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F823062-46FA-4AF4-71D5-C0E76750332F}"/>
              </a:ext>
            </a:extLst>
          </p:cNvPr>
          <p:cNvSpPr txBox="1"/>
          <p:nvPr/>
        </p:nvSpPr>
        <p:spPr>
          <a:xfrm>
            <a:off x="224419" y="294391"/>
            <a:ext cx="11670182" cy="707886"/>
          </a:xfrm>
          <a:prstGeom prst="rect">
            <a:avLst/>
          </a:prstGeom>
          <a:noFill/>
        </p:spPr>
        <p:txBody>
          <a:bodyPr wrap="none" rtlCol="0">
            <a:spAutoFit/>
          </a:bodyPr>
          <a:lstStyle/>
          <a:p>
            <a:r>
              <a:rPr lang="en-US" sz="4000" dirty="0"/>
              <a:t>Solid Pressure</a:t>
            </a:r>
            <a:r>
              <a:rPr lang="ja-JP" altLang="en-US" sz="4000" dirty="0"/>
              <a:t>（個体圧力（こたいあつりょく））</a:t>
            </a:r>
            <a:endParaRPr lang="en-US" sz="4000" dirty="0"/>
          </a:p>
        </p:txBody>
      </p:sp>
      <p:pic>
        <p:nvPicPr>
          <p:cNvPr id="4098" name="Picture 2" descr="Pressure (article) | Khan Academy">
            <a:extLst>
              <a:ext uri="{FF2B5EF4-FFF2-40B4-BE49-F238E27FC236}">
                <a16:creationId xmlns:a16="http://schemas.microsoft.com/office/drawing/2014/main" id="{82DA4116-098C-C396-802A-C404CEAD19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6609"/>
          <a:stretch>
            <a:fillRect/>
          </a:stretch>
        </p:blipFill>
        <p:spPr bwMode="auto">
          <a:xfrm>
            <a:off x="373835" y="1523980"/>
            <a:ext cx="3254179" cy="19822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E9737CF-3F18-F819-585E-6EA2BB92871E}"/>
              </a:ext>
            </a:extLst>
          </p:cNvPr>
          <p:cNvPicPr>
            <a:picLocks noChangeAspect="1"/>
          </p:cNvPicPr>
          <p:nvPr/>
        </p:nvPicPr>
        <p:blipFill>
          <a:blip r:embed="rId8"/>
          <a:stretch>
            <a:fillRect/>
          </a:stretch>
        </p:blipFill>
        <p:spPr>
          <a:xfrm>
            <a:off x="4316607" y="1496581"/>
            <a:ext cx="2109951" cy="1893546"/>
          </a:xfrm>
          <a:prstGeom prst="rect">
            <a:avLst/>
          </a:prstGeom>
        </p:spPr>
      </p:pic>
      <p:pic>
        <p:nvPicPr>
          <p:cNvPr id="4100" name="Picture 4" descr="Pressure in solids. Foundation for earthquake. Different orientations it  might have a different area in contact with the surface. Different solid  pressure. Physics examples study. 2d draw vector. Stock Vector | Adobe">
            <a:extLst>
              <a:ext uri="{FF2B5EF4-FFF2-40B4-BE49-F238E27FC236}">
                <a16:creationId xmlns:a16="http://schemas.microsoft.com/office/drawing/2014/main" id="{C369927C-6B7A-53D2-BC87-DE41B33B0D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3748" y="1496581"/>
            <a:ext cx="3947862"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ou can do these in the classroom / corridor / bathroom">
            <a:extLst>
              <a:ext uri="{FF2B5EF4-FFF2-40B4-BE49-F238E27FC236}">
                <a16:creationId xmlns:a16="http://schemas.microsoft.com/office/drawing/2014/main" id="{9876B1F2-41D0-907B-6762-C5ABB66772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674" y="4090806"/>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9" name="20250923-0405-53.8055866">
            <a:hlinkClick r:id="" action="ppaction://media"/>
            <a:extLst>
              <a:ext uri="{FF2B5EF4-FFF2-40B4-BE49-F238E27FC236}">
                <a16:creationId xmlns:a16="http://schemas.microsoft.com/office/drawing/2014/main" id="{B6A4448F-1A65-6B9C-2E2A-A53A71C803A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89970" y="-14180610"/>
            <a:ext cx="10617200" cy="5905500"/>
          </a:xfrm>
          <a:prstGeom prst="rect">
            <a:avLst/>
          </a:prstGeom>
        </p:spPr>
      </p:pic>
      <p:pic>
        <p:nvPicPr>
          <p:cNvPr id="2" name="20250923-0411-36.1508679">
            <a:hlinkClick r:id="" action="ppaction://media"/>
            <a:extLst>
              <a:ext uri="{FF2B5EF4-FFF2-40B4-BE49-F238E27FC236}">
                <a16:creationId xmlns:a16="http://schemas.microsoft.com/office/drawing/2014/main" id="{E7681ABA-1B95-E3CB-30C7-97A1940CED02}"/>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687410" y="9697510"/>
            <a:ext cx="10744200" cy="5930900"/>
          </a:xfrm>
          <a:prstGeom prst="rect">
            <a:avLst/>
          </a:prstGeom>
        </p:spPr>
      </p:pic>
    </p:spTree>
    <p:extLst>
      <p:ext uri="{BB962C8B-B14F-4D97-AF65-F5344CB8AC3E}">
        <p14:creationId xmlns:p14="http://schemas.microsoft.com/office/powerpoint/2010/main" val="2394206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7"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9"/>
                                        </p:tgtEl>
                                      </p:cBhvr>
                                    </p:cmd>
                                  </p:childTnLst>
                                </p:cTn>
                              </p:par>
                            </p:childTnLst>
                          </p:cTn>
                        </p:par>
                      </p:childTnLst>
                    </p:cTn>
                  </p:par>
                </p:childTnLst>
              </p:cTn>
              <p:nextCondLst>
                <p:cond evt="onClick" delay="0">
                  <p:tgtEl>
                    <p:spTgt spid="29"/>
                  </p:tgtEl>
                </p:cond>
              </p:nextCondLst>
            </p:seq>
            <p:video>
              <p:cMediaNode vol="80000">
                <p:cTn id="16" fill="hold" display="0">
                  <p:stCondLst>
                    <p:cond delay="indefinite"/>
                  </p:stCondLst>
                </p:cTn>
                <p:tgtEl>
                  <p:spTgt spid="29"/>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1121</TotalTime>
  <Words>1247</Words>
  <Application>Microsoft Office PowerPoint</Application>
  <PresentationFormat>Widescreen</PresentationFormat>
  <Paragraphs>141</Paragraphs>
  <Slides>19</Slides>
  <Notes>7</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Bookman Old Style</vt:lpstr>
      <vt:lpstr>Calibri</vt:lpstr>
      <vt:lpstr>Century Gothic</vt:lpstr>
      <vt:lpstr>Times New Roman</vt:lpstr>
      <vt:lpstr>Wingdings</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Kenshin Isaji-Yao</dc:creator>
  <cp:lastModifiedBy>Kenshin Isaji-Yao</cp:lastModifiedBy>
  <cp:revision>31</cp:revision>
  <dcterms:created xsi:type="dcterms:W3CDTF">2025-06-13T17:21:02Z</dcterms:created>
  <dcterms:modified xsi:type="dcterms:W3CDTF">2025-10-28T00:22:34Z</dcterms:modified>
</cp:coreProperties>
</file>